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821486-8D6E-4244-B64A-09E3131FDA0B}">
  <a:tblStyle styleId="{00821486-8D6E-4244-B64A-09E3131FDA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b70b78a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b70b78a41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7638320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7638320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95a92e87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95a92e87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6763832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6763832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763832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763832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6763832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6763832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7638320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763832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8a39c6ad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8a39c6ad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260c89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260c89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a260c89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a260c89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Similar to the Black and Red points example.</a:t>
            </a:r>
            <a:endParaRPr/>
          </a:p>
          <a:p>
            <a:pPr indent="0" lvl="0" marL="0" rtl="0" algn="l">
              <a:spcBef>
                <a:spcPts val="0"/>
              </a:spcBef>
              <a:spcAft>
                <a:spcPts val="0"/>
              </a:spcAft>
              <a:buNone/>
            </a:pPr>
            <a:r>
              <a:rPr lang="es-419"/>
              <a:t>Before, we were giving the point coordinate and its color to the algorithm. Now we give the tweet and its emojis.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a260c89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a260c89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95a92e87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95a92e87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a260c89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a260c89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Similar to the black and red points. </a:t>
            </a:r>
            <a:br>
              <a:rPr lang="es-419"/>
            </a:br>
            <a:r>
              <a:rPr lang="es-419"/>
              <a:t>As we were giving the point coordinates and its color to the algorithm, we are now giving the past sentence and the word that fits in the middle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a260c896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a260c896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Similar to the black and red points. </a:t>
            </a:r>
            <a:br>
              <a:rPr lang="es-419">
                <a:solidFill>
                  <a:schemeClr val="dk1"/>
                </a:solidFill>
              </a:rPr>
            </a:br>
            <a:r>
              <a:rPr lang="es-419">
                <a:solidFill>
                  <a:schemeClr val="dk1"/>
                </a:solidFill>
              </a:rPr>
              <a:t>Before we were giving the point coordinates and its color to the algorithm, we are now giving the past sentence and the word that is tagged as symptom (or disease, or medicament, etc)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a260c896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a260c896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a260c8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a260c8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28d389b6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28d389b6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8a39c6a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8a39c6a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8a39c6a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8a39c6a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8a39c6ad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8a39c6ad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goal of this step is to extract the relevant parts of the text.</a:t>
            </a:r>
            <a:endParaRPr/>
          </a:p>
          <a:p>
            <a:pPr indent="0" lvl="0" marL="0" rtl="0" algn="l">
              <a:spcBef>
                <a:spcPts val="0"/>
              </a:spcBef>
              <a:spcAft>
                <a:spcPts val="0"/>
              </a:spcAft>
              <a:buNone/>
            </a:pPr>
            <a:r>
              <a:rPr lang="es-419"/>
              <a:t>We start with the full text (for example, the patient records) and we obtain from it the list of mentioned symptoms, procedures, etc (whatever we are interested 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8a39c6ad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8a39c6ad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8a39c6a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8a39c6a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8a39c6ad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8a39c6ad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28d389b6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28d389b6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8a39c6ad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8a39c6ad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95a92e87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95a92e87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lang="es-419">
                <a:solidFill>
                  <a:schemeClr val="dk1"/>
                </a:solidFill>
                <a:latin typeface="Calibri"/>
                <a:ea typeface="Calibri"/>
                <a:cs typeface="Calibri"/>
                <a:sym typeface="Calibri"/>
              </a:rPr>
              <a:t>I have 2500 clinical case reports about the disease and evolution of patients suffering from COVID-19, oncology problems, cardiology problems, urology and many other different medical areas.</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a:solidFill>
                  <a:schemeClr val="dk1"/>
                </a:solidFill>
                <a:latin typeface="Calibri"/>
                <a:ea typeface="Calibri"/>
                <a:cs typeface="Calibri"/>
                <a:sym typeface="Calibri"/>
              </a:rPr>
              <a:t>I am interested in studying just the ones about oncology.</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a:solidFill>
                  <a:schemeClr val="dk1"/>
                </a:solidFill>
                <a:latin typeface="Calibri"/>
                <a:ea typeface="Calibri"/>
                <a:cs typeface="Calibri"/>
                <a:sym typeface="Calibri"/>
              </a:rPr>
              <a:t>I do not know how many of them are about oncology. I do not know what are the other medical areas that I need to discard. I do not know which types of cancer my clinical reports talk about… I only know that, within the 2500 clinical case reports, there are some about oncology.</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a:solidFill>
                  <a:schemeClr val="dk1"/>
                </a:solidFill>
                <a:latin typeface="Calibri"/>
                <a:ea typeface="Calibri"/>
                <a:cs typeface="Calibri"/>
                <a:sym typeface="Calibri"/>
              </a:rPr>
              <a:t>Obviously, I do not want to read the 2500 documents before starting to study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95a92e87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95a92e87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95a92e8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95a92e8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95a92e8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95a92e8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95a92e8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95a92e8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95a92e87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95a92e87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95a92e87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95a92e87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rPr lang="es-419">
                <a:solidFill>
                  <a:schemeClr val="dk1"/>
                </a:solidFill>
                <a:latin typeface="Calibri"/>
                <a:ea typeface="Calibri"/>
                <a:cs typeface="Calibri"/>
                <a:sym typeface="Calibri"/>
              </a:rPr>
              <a:t>This is a the most common problem in Machine Learning! I do not have past data to learn from. Or I have very few data to learn from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95a92e87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95a92e87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28d389b6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28d389b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95a92e87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95a92e87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95a92e87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95a92e87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rPr lang="es-419"/>
              <a:t>Those problems are solved (at least partially and if you do it well) with Machine Learning approaches to Named Entity Recognition.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95a92e87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95a92e87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rPr lang="es-419">
                <a:solidFill>
                  <a:schemeClr val="dk1"/>
                </a:solidFill>
              </a:rPr>
              <a:t>Machine Learning, and particularly Deep Learning, systems can learn patterns from the text that a human does not guess. Top-performing models take into account the words, the context in which they are appearing in the new sentence, the context in which they usually appear in literature, information about its meaning,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95a92e87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95a92e87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28d389b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28d389b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28d389b6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28d389b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28d389b6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28d389b6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28d389b6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28d389b6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95a92e87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95a92e87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95a92e87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95a92e87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95a92e87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95a92e87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9829d5d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9829d5d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9829d5d1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9829d5d1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9829d5d1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9829d5d1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7a41591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7a41591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a260c896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a260c896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763832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763832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95a92e87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95a92e8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763832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763832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3048000" y="4571764"/>
            <a:ext cx="6096000" cy="365700"/>
          </a:xfrm>
          <a:prstGeom prst="rect">
            <a:avLst/>
          </a:prstGeom>
          <a:solidFill>
            <a:schemeClr val="lt1">
              <a:alpha val="749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 name="Google Shape;10;p2"/>
          <p:cNvSpPr/>
          <p:nvPr/>
        </p:nvSpPr>
        <p:spPr>
          <a:xfrm>
            <a:off x="1" y="4571764"/>
            <a:ext cx="3048000" cy="365700"/>
          </a:xfrm>
          <a:prstGeom prst="rect">
            <a:avLst/>
          </a:prstGeom>
          <a:solidFill>
            <a:srgbClr val="00489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1" name="Google Shape;11;p2"/>
          <p:cNvSpPr txBox="1"/>
          <p:nvPr>
            <p:ph type="ctrTitle"/>
          </p:nvPr>
        </p:nvSpPr>
        <p:spPr>
          <a:xfrm>
            <a:off x="3722917" y="1223797"/>
            <a:ext cx="5026800" cy="2249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4890"/>
              </a:buClr>
              <a:buSzPts val="3900"/>
              <a:buFont typeface="Calibri"/>
              <a:buNone/>
              <a:defRPr b="1" sz="3900">
                <a:solidFill>
                  <a:srgbClr val="004890"/>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 name="Google Shape;12;p2"/>
          <p:cNvSpPr txBox="1"/>
          <p:nvPr>
            <p:ph idx="1" type="subTitle"/>
          </p:nvPr>
        </p:nvSpPr>
        <p:spPr>
          <a:xfrm>
            <a:off x="3722917" y="3571875"/>
            <a:ext cx="5026800" cy="814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2400"/>
              <a:buNone/>
              <a:defRPr sz="2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 name="Google Shape;13;p2"/>
          <p:cNvSpPr txBox="1"/>
          <p:nvPr>
            <p:ph idx="2" type="body"/>
          </p:nvPr>
        </p:nvSpPr>
        <p:spPr>
          <a:xfrm>
            <a:off x="244476" y="4571764"/>
            <a:ext cx="2441700" cy="3657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800"/>
              <a:buNone/>
              <a:defRPr>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 name="Google Shape;14;p2"/>
          <p:cNvSpPr txBox="1"/>
          <p:nvPr>
            <p:ph idx="3" type="body"/>
          </p:nvPr>
        </p:nvSpPr>
        <p:spPr>
          <a:xfrm>
            <a:off x="3722916" y="4571764"/>
            <a:ext cx="5026800" cy="3657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4890"/>
              </a:buClr>
              <a:buSzPts val="1800"/>
              <a:buNone/>
              <a:defRPr>
                <a:solidFill>
                  <a:srgbClr val="004890"/>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0" y="192051"/>
            <a:ext cx="9144000" cy="6006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124484"/>
              </a:buClr>
              <a:buSzPts val="3000"/>
              <a:buFont typeface="Calibri"/>
              <a:buNone/>
              <a:defRPr b="1"/>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 name="Google Shape;17;p3"/>
          <p:cNvSpPr txBox="1"/>
          <p:nvPr>
            <p:ph idx="1" type="body"/>
          </p:nvPr>
        </p:nvSpPr>
        <p:spPr>
          <a:xfrm>
            <a:off x="452743" y="1135856"/>
            <a:ext cx="8238600" cy="34968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dk1"/>
              </a:buClr>
              <a:buSzPts val="1500"/>
              <a:buChar char="•"/>
              <a:defRPr sz="1500"/>
            </a:lvl1pPr>
            <a:lvl2pPr indent="-317500" lvl="1" marL="914400" rtl="0" algn="l">
              <a:lnSpc>
                <a:spcPct val="90000"/>
              </a:lnSpc>
              <a:spcBef>
                <a:spcPts val="400"/>
              </a:spcBef>
              <a:spcAft>
                <a:spcPts val="0"/>
              </a:spcAft>
              <a:buClr>
                <a:schemeClr val="dk1"/>
              </a:buClr>
              <a:buSzPts val="1400"/>
              <a:buChar char="•"/>
              <a:defRPr sz="1400"/>
            </a:lvl2pPr>
            <a:lvl3pPr indent="-304800" lvl="2" marL="1371600" rtl="0" algn="l">
              <a:lnSpc>
                <a:spcPct val="90000"/>
              </a:lnSpc>
              <a:spcBef>
                <a:spcPts val="400"/>
              </a:spcBef>
              <a:spcAft>
                <a:spcPts val="0"/>
              </a:spcAft>
              <a:buClr>
                <a:schemeClr val="dk1"/>
              </a:buClr>
              <a:buSzPts val="1200"/>
              <a:buChar char="•"/>
              <a:defRPr sz="12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portada">
  <p:cSld name="Contraportada">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p:nvPr/>
        </p:nvSpPr>
        <p:spPr>
          <a:xfrm>
            <a:off x="3048000" y="4571764"/>
            <a:ext cx="6096000" cy="365700"/>
          </a:xfrm>
          <a:prstGeom prst="rect">
            <a:avLst/>
          </a:prstGeom>
          <a:solidFill>
            <a:schemeClr val="lt1">
              <a:alpha val="749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 name="Google Shape;20;p4"/>
          <p:cNvSpPr txBox="1"/>
          <p:nvPr>
            <p:ph type="ctrTitle"/>
          </p:nvPr>
        </p:nvSpPr>
        <p:spPr>
          <a:xfrm>
            <a:off x="3722917" y="1223797"/>
            <a:ext cx="5026800" cy="2249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4890"/>
              </a:buClr>
              <a:buSzPts val="6000"/>
              <a:buFont typeface="Calibri"/>
              <a:buNone/>
              <a:defRPr b="1" sz="6000">
                <a:solidFill>
                  <a:srgbClr val="004890"/>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 name="Google Shape;21;p4"/>
          <p:cNvSpPr txBox="1"/>
          <p:nvPr>
            <p:ph idx="1" type="subTitle"/>
          </p:nvPr>
        </p:nvSpPr>
        <p:spPr>
          <a:xfrm>
            <a:off x="3722917" y="3675106"/>
            <a:ext cx="5026800" cy="617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2400"/>
              <a:buNone/>
              <a:defRPr sz="2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2" name="Google Shape;22;p4"/>
          <p:cNvSpPr/>
          <p:nvPr/>
        </p:nvSpPr>
        <p:spPr>
          <a:xfrm>
            <a:off x="1" y="4571764"/>
            <a:ext cx="3048000" cy="365700"/>
          </a:xfrm>
          <a:prstGeom prst="rect">
            <a:avLst/>
          </a:prstGeom>
          <a:solidFill>
            <a:srgbClr val="00489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3" name="Google Shape;23;p4"/>
          <p:cNvSpPr txBox="1"/>
          <p:nvPr>
            <p:ph idx="2" type="body"/>
          </p:nvPr>
        </p:nvSpPr>
        <p:spPr>
          <a:xfrm>
            <a:off x="3722916" y="4571764"/>
            <a:ext cx="5026800" cy="3657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4890"/>
              </a:buClr>
              <a:buSzPts val="1800"/>
              <a:buNone/>
              <a:defRPr>
                <a:solidFill>
                  <a:srgbClr val="004890"/>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y objetos">
  <p:cSld name="Título, subtítulo y objetos">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0" y="192051"/>
            <a:ext cx="9144000" cy="6006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124484"/>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5"/>
          <p:cNvSpPr txBox="1"/>
          <p:nvPr>
            <p:ph idx="1" type="body"/>
          </p:nvPr>
        </p:nvSpPr>
        <p:spPr>
          <a:xfrm>
            <a:off x="446714" y="1177058"/>
            <a:ext cx="8247600" cy="34248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dk1"/>
              </a:buClr>
              <a:buSzPts val="1500"/>
              <a:buChar char="•"/>
              <a:defRPr sz="1500"/>
            </a:lvl1pPr>
            <a:lvl2pPr indent="-317500" lvl="1" marL="914400" rtl="0" algn="l">
              <a:lnSpc>
                <a:spcPct val="90000"/>
              </a:lnSpc>
              <a:spcBef>
                <a:spcPts val="400"/>
              </a:spcBef>
              <a:spcAft>
                <a:spcPts val="0"/>
              </a:spcAft>
              <a:buClr>
                <a:schemeClr val="dk1"/>
              </a:buClr>
              <a:buSzPts val="1400"/>
              <a:buChar char="•"/>
              <a:defRPr sz="1400"/>
            </a:lvl2pPr>
            <a:lvl3pPr indent="-304800" lvl="2" marL="1371600" rtl="0" algn="l">
              <a:lnSpc>
                <a:spcPct val="90000"/>
              </a:lnSpc>
              <a:spcBef>
                <a:spcPts val="400"/>
              </a:spcBef>
              <a:spcAft>
                <a:spcPts val="0"/>
              </a:spcAft>
              <a:buClr>
                <a:schemeClr val="dk1"/>
              </a:buClr>
              <a:buSzPts val="1200"/>
              <a:buChar char="•"/>
              <a:defRPr sz="12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 name="Google Shape;27;p5"/>
          <p:cNvSpPr txBox="1"/>
          <p:nvPr>
            <p:ph idx="2" type="body"/>
          </p:nvPr>
        </p:nvSpPr>
        <p:spPr>
          <a:xfrm>
            <a:off x="0" y="792956"/>
            <a:ext cx="9144000" cy="384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800"/>
              <a:buNone/>
              <a:defRPr b="1"/>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dor">
  <p:cSld name="Separador">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452744" y="2271396"/>
            <a:ext cx="8238600" cy="6006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124484"/>
              </a:buClr>
              <a:buSzPts val="30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2" name="Google Shape;32;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pic>
        <p:nvPicPr>
          <p:cNvPr descr="banner.jpg" id="35" name="Google Shape;35;p8"/>
          <p:cNvPicPr preferRelativeResize="0"/>
          <p:nvPr/>
        </p:nvPicPr>
        <p:blipFill rotWithShape="1">
          <a:blip r:embed="rId2">
            <a:alphaModFix/>
          </a:blip>
          <a:srcRect b="0" l="0" r="0" t="0"/>
          <a:stretch/>
        </p:blipFill>
        <p:spPr>
          <a:xfrm>
            <a:off x="0" y="1993863"/>
            <a:ext cx="9143998" cy="3149637"/>
          </a:xfrm>
          <a:prstGeom prst="rect">
            <a:avLst/>
          </a:prstGeom>
          <a:noFill/>
          <a:ln>
            <a:noFill/>
          </a:ln>
        </p:spPr>
      </p:pic>
      <p:sp>
        <p:nvSpPr>
          <p:cNvPr id="36" name="Google Shape;36;p8"/>
          <p:cNvSpPr txBox="1"/>
          <p:nvPr>
            <p:ph type="title"/>
          </p:nvPr>
        </p:nvSpPr>
        <p:spPr>
          <a:xfrm>
            <a:off x="457200" y="303498"/>
            <a:ext cx="4114800" cy="3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 name="Google Shape;37;p8"/>
          <p:cNvSpPr txBox="1"/>
          <p:nvPr>
            <p:ph idx="1" type="body"/>
          </p:nvPr>
        </p:nvSpPr>
        <p:spPr>
          <a:xfrm>
            <a:off x="457200" y="735546"/>
            <a:ext cx="8363400" cy="41043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1000"/>
              </a:spcBef>
              <a:spcAft>
                <a:spcPts val="0"/>
              </a:spcAft>
              <a:buClr>
                <a:schemeClr val="accent1"/>
              </a:buClr>
              <a:buSzPts val="2000"/>
              <a:buFont typeface="Arial"/>
              <a:buChar char="•"/>
              <a:defRPr b="0" i="0" sz="2000" u="none" cap="none" strike="noStrike">
                <a:solidFill>
                  <a:schemeClr val="dk2"/>
                </a:solidFill>
                <a:latin typeface="Calibri"/>
                <a:ea typeface="Calibri"/>
                <a:cs typeface="Calibri"/>
                <a:sym typeface="Calibri"/>
              </a:defRPr>
            </a:lvl1pPr>
            <a:lvl2pPr indent="-355600" lvl="1" marL="914400" marR="0" rtl="0" algn="l">
              <a:lnSpc>
                <a:spcPct val="100000"/>
              </a:lnSpc>
              <a:spcBef>
                <a:spcPts val="1000"/>
              </a:spcBef>
              <a:spcAft>
                <a:spcPts val="0"/>
              </a:spcAft>
              <a:buClr>
                <a:schemeClr val="accent1"/>
              </a:buClr>
              <a:buSzPts val="2000"/>
              <a:buFont typeface="Calibri"/>
              <a:buChar char="-"/>
              <a:defRPr b="0" i="0" sz="2000" u="none" cap="none" strike="noStrike">
                <a:solidFill>
                  <a:schemeClr val="dk2"/>
                </a:solidFill>
                <a:latin typeface="Calibri"/>
                <a:ea typeface="Calibri"/>
                <a:cs typeface="Calibri"/>
                <a:sym typeface="Calibri"/>
              </a:defRPr>
            </a:lvl2pPr>
            <a:lvl3pPr indent="-355600" lvl="2" marL="1371600" marR="0" rtl="0" algn="l">
              <a:lnSpc>
                <a:spcPct val="100000"/>
              </a:lnSpc>
              <a:spcBef>
                <a:spcPts val="1000"/>
              </a:spcBef>
              <a:spcAft>
                <a:spcPts val="0"/>
              </a:spcAft>
              <a:buClr>
                <a:schemeClr val="accent1"/>
              </a:buClr>
              <a:buSzPts val="2000"/>
              <a:buFont typeface="Arial"/>
              <a:buChar char="•"/>
              <a:defRPr b="0" i="0" sz="2000" u="none" cap="none" strike="noStrike">
                <a:solidFill>
                  <a:schemeClr val="dk2"/>
                </a:solidFill>
                <a:latin typeface="Calibri"/>
                <a:ea typeface="Calibri"/>
                <a:cs typeface="Calibri"/>
                <a:sym typeface="Calibri"/>
              </a:defRPr>
            </a:lvl3pPr>
            <a:lvl4pPr indent="-355600" lvl="3" marL="1828800" marR="0" rtl="0" algn="l">
              <a:lnSpc>
                <a:spcPct val="100000"/>
              </a:lnSpc>
              <a:spcBef>
                <a:spcPts val="1000"/>
              </a:spcBef>
              <a:spcAft>
                <a:spcPts val="0"/>
              </a:spcAft>
              <a:buClr>
                <a:schemeClr val="accent1"/>
              </a:buClr>
              <a:buSzPts val="2000"/>
              <a:buFont typeface="Calibri"/>
              <a:buChar char="-"/>
              <a:defRPr b="0" i="0" sz="2000" u="none" cap="none" strike="noStrike">
                <a:solidFill>
                  <a:schemeClr val="dk2"/>
                </a:solidFill>
                <a:latin typeface="Calibri"/>
                <a:ea typeface="Calibri"/>
                <a:cs typeface="Calibri"/>
                <a:sym typeface="Calibri"/>
              </a:defRPr>
            </a:lvl4pPr>
            <a:lvl5pPr indent="-355600" lvl="4" marL="2286000" marR="0" rtl="0" algn="l">
              <a:lnSpc>
                <a:spcPct val="100000"/>
              </a:lnSpc>
              <a:spcBef>
                <a:spcPts val="1000"/>
              </a:spcBef>
              <a:spcAft>
                <a:spcPts val="0"/>
              </a:spcAft>
              <a:buClr>
                <a:schemeClr val="accent1"/>
              </a:buClr>
              <a:buSzPts val="2000"/>
              <a:buFont typeface="Arial"/>
              <a:buChar char="•"/>
              <a:defRPr b="0" i="0" sz="2000" u="none" cap="none" strike="noStrike">
                <a:solidFill>
                  <a:schemeClr val="dk2"/>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8"/>
          <p:cNvSpPr txBox="1"/>
          <p:nvPr>
            <p:ph idx="12" type="sldNum"/>
          </p:nvPr>
        </p:nvSpPr>
        <p:spPr>
          <a:xfrm>
            <a:off x="8244408" y="4948014"/>
            <a:ext cx="840900" cy="141600"/>
          </a:xfrm>
          <a:prstGeom prst="rect">
            <a:avLst/>
          </a:prstGeom>
          <a:noFill/>
          <a:ln>
            <a:noFill/>
          </a:ln>
        </p:spPr>
        <p:txBody>
          <a:bodyPr anchorCtr="0" anchor="t" bIns="45700" lIns="91425" spcFirstLastPara="1" rIns="91425" wrap="square" tIns="45700">
            <a:noAutofit/>
          </a:bodyPr>
          <a:lstStyle>
            <a:lvl1pPr indent="0" lvl="0"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1pPr>
            <a:lvl2pPr indent="0" lvl="1"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2pPr>
            <a:lvl3pPr indent="0" lvl="2"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3pPr>
            <a:lvl4pPr indent="0" lvl="3"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4pPr>
            <a:lvl5pPr indent="0" lvl="4"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5pPr>
            <a:lvl6pPr indent="0" lvl="5"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6pPr>
            <a:lvl7pPr indent="0" lvl="6"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7pPr>
            <a:lvl8pPr indent="0" lvl="7"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8pPr>
            <a:lvl9pPr indent="0" lvl="8"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pic>
        <p:nvPicPr>
          <p:cNvPr id="39" name="Google Shape;39;p8"/>
          <p:cNvPicPr preferRelativeResize="0"/>
          <p:nvPr/>
        </p:nvPicPr>
        <p:blipFill rotWithShape="1">
          <a:blip r:embed="rId3">
            <a:alphaModFix/>
          </a:blip>
          <a:srcRect b="15230" l="9066" r="8206" t="7063"/>
          <a:stretch/>
        </p:blipFill>
        <p:spPr>
          <a:xfrm>
            <a:off x="6966546" y="81643"/>
            <a:ext cx="2041449" cy="580949"/>
          </a:xfrm>
          <a:prstGeom prst="rect">
            <a:avLst/>
          </a:prstGeom>
          <a:noFill/>
          <a:ln>
            <a:noFill/>
          </a:ln>
        </p:spPr>
      </p:pic>
      <p:cxnSp>
        <p:nvCxnSpPr>
          <p:cNvPr id="40" name="Google Shape;40;p8"/>
          <p:cNvCxnSpPr/>
          <p:nvPr/>
        </p:nvCxnSpPr>
        <p:spPr>
          <a:xfrm>
            <a:off x="0" y="617496"/>
            <a:ext cx="6300300" cy="0"/>
          </a:xfrm>
          <a:prstGeom prst="straightConnector1">
            <a:avLst/>
          </a:prstGeom>
          <a:noFill/>
          <a:ln cap="flat" cmpd="sng" w="19050">
            <a:solidFill>
              <a:srgbClr val="4A7DBA"/>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192051"/>
            <a:ext cx="9144000" cy="6006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rgbClr val="124484"/>
              </a:buClr>
              <a:buSzPts val="3000"/>
              <a:buFont typeface="Calibri"/>
              <a:buNone/>
              <a:defRPr b="1" i="0" sz="3000" u="none" cap="none" strike="noStrike">
                <a:solidFill>
                  <a:srgbClr val="124484"/>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452743" y="1135856"/>
            <a:ext cx="8238600" cy="3496800"/>
          </a:xfrm>
          <a:prstGeom prst="rect">
            <a:avLst/>
          </a:prstGeom>
          <a:noFill/>
          <a:ln>
            <a:noFill/>
          </a:ln>
        </p:spPr>
        <p:txBody>
          <a:bodyPr anchorCtr="0" anchor="t" bIns="34275" lIns="68575" spcFirstLastPara="1" rIns="68575" wrap="square" tIns="34275">
            <a:noAutofit/>
          </a:bodyPr>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6.jpg"/><Relationship Id="rId7" Type="http://schemas.openxmlformats.org/officeDocument/2006/relationships/image" Target="../media/image10.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7.png"/><Relationship Id="rId5" Type="http://schemas.openxmlformats.org/officeDocument/2006/relationships/image" Target="../media/image19.jpg"/><Relationship Id="rId6" Type="http://schemas.openxmlformats.org/officeDocument/2006/relationships/image" Target="../media/image16.png"/><Relationship Id="rId7"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38.png"/><Relationship Id="rId7"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hyperlink" Target="https://tinyurl.com/h2hfrdv8"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github.com/tonifuc3m/teaching-materials/blob/main/UB-machine-learning-NLP-intro/" TargetMode="External"/><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9"/>
          <p:cNvSpPr txBox="1"/>
          <p:nvPr>
            <p:ph type="ctrTitle"/>
          </p:nvPr>
        </p:nvSpPr>
        <p:spPr>
          <a:xfrm>
            <a:off x="3722979" y="1522547"/>
            <a:ext cx="5026800" cy="2249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4890"/>
              </a:buClr>
              <a:buSzPts val="3900"/>
              <a:buFont typeface="Calibri"/>
              <a:buNone/>
            </a:pPr>
            <a:r>
              <a:rPr lang="es-419" sz="2600"/>
              <a:t>Text Mining &amp; NLP - quick methodology overview</a:t>
            </a:r>
            <a:endParaRPr sz="2600"/>
          </a:p>
        </p:txBody>
      </p:sp>
      <p:sp>
        <p:nvSpPr>
          <p:cNvPr id="46" name="Google Shape;46;p9"/>
          <p:cNvSpPr txBox="1"/>
          <p:nvPr>
            <p:ph idx="1" type="subTitle"/>
          </p:nvPr>
        </p:nvSpPr>
        <p:spPr>
          <a:xfrm>
            <a:off x="3722917" y="3571875"/>
            <a:ext cx="5026800" cy="814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2400"/>
              <a:buNone/>
            </a:pPr>
            <a:r>
              <a:rPr lang="es-419" sz="1100"/>
              <a:t>Antonio Miranda-Escalada</a:t>
            </a:r>
            <a:endParaRPr sz="1100"/>
          </a:p>
          <a:p>
            <a:pPr indent="0" lvl="0" marL="0" rtl="0" algn="l">
              <a:spcBef>
                <a:spcPts val="0"/>
              </a:spcBef>
              <a:spcAft>
                <a:spcPts val="0"/>
              </a:spcAft>
              <a:buClr>
                <a:schemeClr val="dk1"/>
              </a:buClr>
              <a:buSzPts val="2400"/>
              <a:buNone/>
            </a:pPr>
            <a:r>
              <a:rPr lang="es-419" sz="1100"/>
              <a:t>Text Mining Research Engineer</a:t>
            </a:r>
            <a:endParaRPr sz="1100"/>
          </a:p>
          <a:p>
            <a:pPr indent="0" lvl="0" marL="0" rtl="0" algn="l">
              <a:spcBef>
                <a:spcPts val="0"/>
              </a:spcBef>
              <a:spcAft>
                <a:spcPts val="0"/>
              </a:spcAft>
              <a:buClr>
                <a:schemeClr val="dk1"/>
              </a:buClr>
              <a:buSzPts val="2400"/>
              <a:buNone/>
            </a:pPr>
            <a:r>
              <a:rPr lang="es-419" sz="1100"/>
              <a:t>antonio.miranda@bsc.es</a:t>
            </a:r>
            <a:endParaRPr b="1" sz="1100">
              <a:solidFill>
                <a:srgbClr val="4A86E8"/>
              </a:solidFill>
            </a:endParaRPr>
          </a:p>
        </p:txBody>
      </p:sp>
      <p:sp>
        <p:nvSpPr>
          <p:cNvPr id="47" name="Google Shape;47;p9"/>
          <p:cNvSpPr txBox="1"/>
          <p:nvPr>
            <p:ph idx="2" type="body"/>
          </p:nvPr>
        </p:nvSpPr>
        <p:spPr>
          <a:xfrm>
            <a:off x="244476" y="4571764"/>
            <a:ext cx="2441700" cy="365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800"/>
              <a:buNone/>
            </a:pPr>
            <a:r>
              <a:t/>
            </a:r>
            <a:endParaRPr sz="1100"/>
          </a:p>
        </p:txBody>
      </p:sp>
      <p:sp>
        <p:nvSpPr>
          <p:cNvPr id="48" name="Google Shape;48;p9"/>
          <p:cNvSpPr txBox="1"/>
          <p:nvPr>
            <p:ph idx="3" type="body"/>
          </p:nvPr>
        </p:nvSpPr>
        <p:spPr>
          <a:xfrm>
            <a:off x="3722916" y="4571764"/>
            <a:ext cx="5026800" cy="365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4890"/>
              </a:buClr>
              <a:buSzPts val="1800"/>
              <a:buNone/>
            </a:pPr>
            <a:r>
              <a:t/>
            </a:r>
            <a:endParaRPr sz="1100"/>
          </a:p>
        </p:txBody>
      </p:sp>
      <p:pic>
        <p:nvPicPr>
          <p:cNvPr id="49" name="Google Shape;49;p9"/>
          <p:cNvPicPr preferRelativeResize="0"/>
          <p:nvPr/>
        </p:nvPicPr>
        <p:blipFill>
          <a:blip r:embed="rId3">
            <a:alphaModFix/>
          </a:blip>
          <a:stretch>
            <a:fillRect/>
          </a:stretch>
        </p:blipFill>
        <p:spPr>
          <a:xfrm>
            <a:off x="7066623" y="98352"/>
            <a:ext cx="1958003" cy="1142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52" name="Google Shape;152;p18"/>
          <p:cNvSpPr txBox="1"/>
          <p:nvPr/>
        </p:nvSpPr>
        <p:spPr>
          <a:xfrm>
            <a:off x="760075" y="836725"/>
            <a:ext cx="739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Traditional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Since I have years of experience </a:t>
            </a:r>
            <a:r>
              <a:rPr lang="es-419" sz="1600">
                <a:solidFill>
                  <a:schemeClr val="dk1"/>
                </a:solidFill>
                <a:latin typeface="Calibri"/>
                <a:ea typeface="Calibri"/>
                <a:cs typeface="Calibri"/>
                <a:sym typeface="Calibri"/>
              </a:rPr>
              <a:t>working </a:t>
            </a:r>
            <a:r>
              <a:rPr lang="es-419" sz="1600">
                <a:solidFill>
                  <a:schemeClr val="dk1"/>
                </a:solidFill>
                <a:latin typeface="Calibri"/>
                <a:ea typeface="Calibri"/>
                <a:cs typeface="Calibri"/>
                <a:sym typeface="Calibri"/>
              </a:rPr>
              <a:t>with Black and Red groups, I know that points with X&gt;3 usually belong to the Red group. Then, I write the following rule “If X&gt;3, the new point belongs to the Red group” → </a:t>
            </a:r>
            <a:r>
              <a:rPr i="1" lang="es-419" sz="1600">
                <a:solidFill>
                  <a:schemeClr val="dk1"/>
                </a:solidFill>
                <a:latin typeface="Calibri"/>
                <a:ea typeface="Calibri"/>
                <a:cs typeface="Calibri"/>
                <a:sym typeface="Calibri"/>
              </a:rPr>
              <a:t>handcrafted rules based on experience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new point, just follow </a:t>
            </a:r>
            <a:r>
              <a:rPr lang="es-419" sz="1600">
                <a:solidFill>
                  <a:schemeClr val="dk1"/>
                </a:solidFill>
                <a:latin typeface="Calibri"/>
                <a:ea typeface="Calibri"/>
                <a:cs typeface="Calibri"/>
                <a:sym typeface="Calibri"/>
              </a:rPr>
              <a:t>my handcrafted</a:t>
            </a:r>
            <a:r>
              <a:rPr lang="es-419" sz="1600">
                <a:latin typeface="Calibri"/>
                <a:ea typeface="Calibri"/>
                <a:cs typeface="Calibri"/>
                <a:sym typeface="Calibri"/>
              </a:rPr>
              <a:t> rule to place it in the Black or Red group</a:t>
            </a:r>
            <a:endParaRPr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s-419" sz="1600">
                <a:latin typeface="Calibri"/>
                <a:ea typeface="Calibri"/>
                <a:cs typeface="Calibri"/>
                <a:sym typeface="Calibri"/>
              </a:rPr>
              <a:t>Example: new point (4, 0.5) → </a:t>
            </a:r>
            <a:r>
              <a:rPr lang="es-419" sz="1600">
                <a:solidFill>
                  <a:srgbClr val="FF0000"/>
                </a:solidFill>
                <a:latin typeface="Calibri"/>
                <a:ea typeface="Calibri"/>
                <a:cs typeface="Calibri"/>
                <a:sym typeface="Calibri"/>
              </a:rPr>
              <a:t>RED</a:t>
            </a:r>
            <a:endParaRPr sz="1600">
              <a:solidFill>
                <a:srgbClr val="FF0000"/>
              </a:solidFill>
              <a:latin typeface="Calibri"/>
              <a:ea typeface="Calibri"/>
              <a:cs typeface="Calibri"/>
              <a:sym typeface="Calibri"/>
            </a:endParaRPr>
          </a:p>
        </p:txBody>
      </p:sp>
      <p:cxnSp>
        <p:nvCxnSpPr>
          <p:cNvPr id="153" name="Google Shape;153;p18"/>
          <p:cNvCxnSpPr/>
          <p:nvPr/>
        </p:nvCxnSpPr>
        <p:spPr>
          <a:xfrm flipH="1">
            <a:off x="5122425" y="3194725"/>
            <a:ext cx="3600" cy="1742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8"/>
          <p:cNvCxnSpPr/>
          <p:nvPr/>
        </p:nvCxnSpPr>
        <p:spPr>
          <a:xfrm flipH="1">
            <a:off x="3937600" y="4022400"/>
            <a:ext cx="2386800" cy="9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8"/>
          <p:cNvSpPr txBox="1"/>
          <p:nvPr/>
        </p:nvSpPr>
        <p:spPr>
          <a:xfrm>
            <a:off x="6245725" y="393895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X</a:t>
            </a:r>
            <a:endParaRPr>
              <a:latin typeface="Calibri"/>
              <a:ea typeface="Calibri"/>
              <a:cs typeface="Calibri"/>
              <a:sym typeface="Calibri"/>
            </a:endParaRPr>
          </a:p>
        </p:txBody>
      </p:sp>
      <p:sp>
        <p:nvSpPr>
          <p:cNvPr id="156" name="Google Shape;156;p18"/>
          <p:cNvSpPr txBox="1"/>
          <p:nvPr/>
        </p:nvSpPr>
        <p:spPr>
          <a:xfrm>
            <a:off x="4824025" y="300910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Y</a:t>
            </a:r>
            <a:endParaRPr>
              <a:latin typeface="Calibri"/>
              <a:ea typeface="Calibri"/>
              <a:cs typeface="Calibri"/>
              <a:sym typeface="Calibri"/>
            </a:endParaRPr>
          </a:p>
        </p:txBody>
      </p:sp>
      <p:sp>
        <p:nvSpPr>
          <p:cNvPr id="157" name="Google Shape;157;p18"/>
          <p:cNvSpPr txBox="1"/>
          <p:nvPr/>
        </p:nvSpPr>
        <p:spPr>
          <a:xfrm>
            <a:off x="5860475" y="3665075"/>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Clr>
                <a:srgbClr val="FF0000"/>
              </a:buClr>
              <a:buSzPts val="1600"/>
              <a:buFont typeface="Calibri"/>
              <a:buChar char="●"/>
            </a:pPr>
            <a:r>
              <a:rPr b="1" lang="es-419" sz="900">
                <a:latin typeface="Calibri"/>
                <a:ea typeface="Calibri"/>
                <a:cs typeface="Calibri"/>
                <a:sym typeface="Calibri"/>
              </a:rPr>
              <a:t>(4, 0.5)</a:t>
            </a:r>
            <a:endParaRPr b="1" sz="900">
              <a:latin typeface="Calibri"/>
              <a:ea typeface="Calibri"/>
              <a:cs typeface="Calibri"/>
              <a:sym typeface="Calibri"/>
            </a:endParaRPr>
          </a:p>
        </p:txBody>
      </p:sp>
      <p:cxnSp>
        <p:nvCxnSpPr>
          <p:cNvPr id="158" name="Google Shape;158;p18"/>
          <p:cNvCxnSpPr>
            <a:stCxn id="159" idx="1"/>
          </p:cNvCxnSpPr>
          <p:nvPr/>
        </p:nvCxnSpPr>
        <p:spPr>
          <a:xfrm flipH="1">
            <a:off x="6085475" y="3138850"/>
            <a:ext cx="1490700" cy="684900"/>
          </a:xfrm>
          <a:prstGeom prst="straightConnector1">
            <a:avLst/>
          </a:prstGeom>
          <a:noFill/>
          <a:ln cap="flat" cmpd="sng" w="19050">
            <a:solidFill>
              <a:srgbClr val="000000"/>
            </a:solidFill>
            <a:prstDash val="solid"/>
            <a:round/>
            <a:headEnd len="med" w="med" type="none"/>
            <a:tailEnd len="med" w="med" type="triangle"/>
          </a:ln>
        </p:spPr>
      </p:cxnSp>
      <p:sp>
        <p:nvSpPr>
          <p:cNvPr id="159" name="Google Shape;159;p18"/>
          <p:cNvSpPr txBox="1"/>
          <p:nvPr/>
        </p:nvSpPr>
        <p:spPr>
          <a:xfrm>
            <a:off x="7576175" y="2800300"/>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0000"/>
                </a:solidFill>
                <a:latin typeface="Calibri"/>
                <a:ea typeface="Calibri"/>
                <a:cs typeface="Calibri"/>
                <a:sym typeface="Calibri"/>
              </a:rPr>
              <a:t>NEW POINT</a:t>
            </a:r>
            <a:endParaRPr b="1" sz="1600">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65" name="Google Shape;165;p19"/>
          <p:cNvSpPr txBox="1"/>
          <p:nvPr/>
        </p:nvSpPr>
        <p:spPr>
          <a:xfrm>
            <a:off x="760075" y="836725"/>
            <a:ext cx="739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 algorithm learns from past data: </a:t>
            </a:r>
            <a:endParaRPr sz="1600">
              <a:latin typeface="Calibri"/>
              <a:ea typeface="Calibri"/>
              <a:cs typeface="Calibri"/>
              <a:sym typeface="Calibri"/>
            </a:endParaRPr>
          </a:p>
        </p:txBody>
      </p:sp>
      <p:sp>
        <p:nvSpPr>
          <p:cNvPr id="166" name="Google Shape;166;p19"/>
          <p:cNvSpPr/>
          <p:nvPr/>
        </p:nvSpPr>
        <p:spPr>
          <a:xfrm>
            <a:off x="5903825" y="2496125"/>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167" name="Google Shape;167;p19"/>
          <p:cNvSpPr/>
          <p:nvPr/>
        </p:nvSpPr>
        <p:spPr>
          <a:xfrm>
            <a:off x="1657375" y="24961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168" name="Google Shape;168;p19"/>
          <p:cNvSpPr/>
          <p:nvPr/>
        </p:nvSpPr>
        <p:spPr>
          <a:xfrm>
            <a:off x="3721700" y="24961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169" name="Google Shape;169;p19"/>
          <p:cNvSpPr txBox="1"/>
          <p:nvPr/>
        </p:nvSpPr>
        <p:spPr>
          <a:xfrm>
            <a:off x="3243638" y="282115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
        <p:nvSpPr>
          <p:cNvPr id="170" name="Google Shape;170;p19"/>
          <p:cNvSpPr txBox="1"/>
          <p:nvPr/>
        </p:nvSpPr>
        <p:spPr>
          <a:xfrm>
            <a:off x="5366850" y="28424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171" name="Google Shape;171;p19"/>
          <p:cNvPicPr preferRelativeResize="0"/>
          <p:nvPr/>
        </p:nvPicPr>
        <p:blipFill rotWithShape="1">
          <a:blip r:embed="rId3">
            <a:alphaModFix/>
          </a:blip>
          <a:srcRect b="13479" l="0" r="0" t="0"/>
          <a:stretch/>
        </p:blipFill>
        <p:spPr>
          <a:xfrm>
            <a:off x="6346882" y="2973700"/>
            <a:ext cx="696693" cy="586801"/>
          </a:xfrm>
          <a:prstGeom prst="rect">
            <a:avLst/>
          </a:prstGeom>
          <a:noFill/>
          <a:ln>
            <a:noFill/>
          </a:ln>
        </p:spPr>
      </p:pic>
      <p:pic>
        <p:nvPicPr>
          <p:cNvPr id="172" name="Google Shape;172;p19"/>
          <p:cNvPicPr preferRelativeResize="0"/>
          <p:nvPr/>
        </p:nvPicPr>
        <p:blipFill>
          <a:blip r:embed="rId4">
            <a:alphaModFix/>
          </a:blip>
          <a:stretch>
            <a:fillRect/>
          </a:stretch>
        </p:blipFill>
        <p:spPr>
          <a:xfrm>
            <a:off x="4197950" y="3006400"/>
            <a:ext cx="554100" cy="55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78" name="Google Shape;178;p20"/>
          <p:cNvSpPr txBox="1"/>
          <p:nvPr/>
        </p:nvSpPr>
        <p:spPr>
          <a:xfrm>
            <a:off x="760075" y="836725"/>
            <a:ext cx="739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 algorithm learns from past data: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C</a:t>
            </a:r>
            <a:r>
              <a:rPr lang="es-419" sz="1600">
                <a:latin typeface="Calibri"/>
                <a:ea typeface="Calibri"/>
                <a:cs typeface="Calibri"/>
                <a:sym typeface="Calibri"/>
              </a:rPr>
              <a:t>ollect </a:t>
            </a:r>
            <a:r>
              <a:rPr b="1" lang="es-419" sz="1600">
                <a:latin typeface="Calibri"/>
                <a:ea typeface="Calibri"/>
                <a:cs typeface="Calibri"/>
                <a:sym typeface="Calibri"/>
              </a:rPr>
              <a:t>past examples</a:t>
            </a:r>
            <a:r>
              <a:rPr lang="es-419" sz="1600">
                <a:latin typeface="Calibri"/>
                <a:ea typeface="Calibri"/>
                <a:cs typeface="Calibri"/>
                <a:sym typeface="Calibri"/>
              </a:rPr>
              <a:t> of Black and Red points &amp; feed them to the machine (this is called “</a:t>
            </a:r>
            <a:r>
              <a:rPr b="1" lang="es-419" sz="1600">
                <a:latin typeface="Calibri"/>
                <a:ea typeface="Calibri"/>
                <a:cs typeface="Calibri"/>
                <a:sym typeface="Calibri"/>
              </a:rPr>
              <a:t>training</a:t>
            </a:r>
            <a:r>
              <a:rPr lang="es-419" sz="1600">
                <a:latin typeface="Calibri"/>
                <a:ea typeface="Calibri"/>
                <a:cs typeface="Calibri"/>
                <a:sym typeface="Calibri"/>
              </a:rPr>
              <a:t>” the algorithm)</a:t>
            </a:r>
            <a:endParaRPr sz="1600">
              <a:latin typeface="Calibri"/>
              <a:ea typeface="Calibri"/>
              <a:cs typeface="Calibri"/>
              <a:sym typeface="Calibri"/>
            </a:endParaRPr>
          </a:p>
        </p:txBody>
      </p:sp>
      <p:pic>
        <p:nvPicPr>
          <p:cNvPr id="179" name="Google Shape;179;p20"/>
          <p:cNvPicPr preferRelativeResize="0"/>
          <p:nvPr/>
        </p:nvPicPr>
        <p:blipFill>
          <a:blip r:embed="rId3">
            <a:alphaModFix/>
          </a:blip>
          <a:stretch>
            <a:fillRect/>
          </a:stretch>
        </p:blipFill>
        <p:spPr>
          <a:xfrm>
            <a:off x="760075" y="2739925"/>
            <a:ext cx="3576500" cy="2113850"/>
          </a:xfrm>
          <a:prstGeom prst="rect">
            <a:avLst/>
          </a:prstGeom>
          <a:noFill/>
          <a:ln>
            <a:noFill/>
          </a:ln>
        </p:spPr>
      </p:pic>
      <p:sp>
        <p:nvSpPr>
          <p:cNvPr id="180" name="Google Shape;180;p20"/>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86" name="Google Shape;186;p21"/>
          <p:cNvSpPr txBox="1"/>
          <p:nvPr/>
        </p:nvSpPr>
        <p:spPr>
          <a:xfrm>
            <a:off x="760075" y="836725"/>
            <a:ext cx="7392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Collect </a:t>
            </a:r>
            <a:r>
              <a:rPr b="1" lang="es-419" sz="1600">
                <a:solidFill>
                  <a:schemeClr val="dk1"/>
                </a:solidFill>
                <a:latin typeface="Calibri"/>
                <a:ea typeface="Calibri"/>
                <a:cs typeface="Calibri"/>
                <a:sym typeface="Calibri"/>
              </a:rPr>
              <a:t>past examples</a:t>
            </a:r>
            <a:r>
              <a:rPr lang="es-419" sz="1600">
                <a:solidFill>
                  <a:schemeClr val="dk1"/>
                </a:solidFill>
                <a:latin typeface="Calibri"/>
                <a:ea typeface="Calibri"/>
                <a:cs typeface="Calibri"/>
                <a:sym typeface="Calibri"/>
              </a:rPr>
              <a:t> of Black and Red points &amp; feed them to the machine</a:t>
            </a:r>
            <a:r>
              <a:rPr lang="es-419"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b="1" lang="es-419" sz="1600">
                <a:latin typeface="Calibri"/>
                <a:ea typeface="Calibri"/>
                <a:cs typeface="Calibri"/>
                <a:sym typeface="Calibri"/>
              </a:rPr>
              <a:t>It creates its own rule</a:t>
            </a:r>
            <a:r>
              <a:rPr lang="es-419" sz="1600">
                <a:solidFill>
                  <a:schemeClr val="dk1"/>
                </a:solidFill>
                <a:latin typeface="Calibri"/>
                <a:ea typeface="Calibri"/>
                <a:cs typeface="Calibri"/>
                <a:sym typeface="Calibri"/>
              </a:rPr>
              <a:t> → </a:t>
            </a:r>
            <a:r>
              <a:rPr i="1" lang="es-419" sz="1600">
                <a:solidFill>
                  <a:schemeClr val="dk1"/>
                </a:solidFill>
                <a:latin typeface="Calibri"/>
                <a:ea typeface="Calibri"/>
                <a:cs typeface="Calibri"/>
                <a:sym typeface="Calibri"/>
              </a:rPr>
              <a:t>self-created rule based on previous data → </a:t>
            </a:r>
            <a:r>
              <a:rPr lang="es-419" sz="1600">
                <a:solidFill>
                  <a:schemeClr val="dk1"/>
                </a:solidFill>
                <a:latin typeface="Calibri"/>
                <a:ea typeface="Calibri"/>
                <a:cs typeface="Calibri"/>
                <a:sym typeface="Calibri"/>
              </a:rPr>
              <a:t>that is the difference!</a:t>
            </a:r>
            <a:endParaRPr sz="1600">
              <a:latin typeface="Calibri"/>
              <a:ea typeface="Calibri"/>
              <a:cs typeface="Calibri"/>
              <a:sym typeface="Calibri"/>
            </a:endParaRPr>
          </a:p>
        </p:txBody>
      </p:sp>
      <p:pic>
        <p:nvPicPr>
          <p:cNvPr id="187" name="Google Shape;187;p21"/>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188" name="Google Shape;188;p21"/>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189" name="Google Shape;189;p21"/>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190" name="Google Shape;190;p21"/>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96" name="Google Shape;196;p22"/>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Collect </a:t>
            </a:r>
            <a:r>
              <a:rPr b="1" lang="es-419" sz="1600">
                <a:solidFill>
                  <a:schemeClr val="dk1"/>
                </a:solidFill>
                <a:latin typeface="Calibri"/>
                <a:ea typeface="Calibri"/>
                <a:cs typeface="Calibri"/>
                <a:sym typeface="Calibri"/>
              </a:rPr>
              <a:t>past examples</a:t>
            </a:r>
            <a:r>
              <a:rPr lang="es-419" sz="1600">
                <a:solidFill>
                  <a:schemeClr val="dk1"/>
                </a:solidFill>
                <a:latin typeface="Calibri"/>
                <a:ea typeface="Calibri"/>
                <a:cs typeface="Calibri"/>
                <a:sym typeface="Calibri"/>
              </a:rPr>
              <a:t> of Black and Red points &amp; feed them to the machine</a:t>
            </a:r>
            <a:r>
              <a:rPr lang="es-419"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It creates its own rule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a:t>
            </a:r>
            <a:r>
              <a:rPr b="1" lang="es-419" sz="1600">
                <a:latin typeface="Calibri"/>
                <a:ea typeface="Calibri"/>
                <a:cs typeface="Calibri"/>
                <a:sym typeface="Calibri"/>
              </a:rPr>
              <a:t>new point</a:t>
            </a:r>
            <a:r>
              <a:rPr lang="es-419" sz="1600">
                <a:latin typeface="Calibri"/>
                <a:ea typeface="Calibri"/>
                <a:cs typeface="Calibri"/>
                <a:sym typeface="Calibri"/>
              </a:rPr>
              <a:t>, just follow the rule </a:t>
            </a:r>
            <a:r>
              <a:rPr i="1" lang="es-419" sz="1600">
                <a:latin typeface="Calibri"/>
                <a:ea typeface="Calibri"/>
                <a:cs typeface="Calibri"/>
                <a:sym typeface="Calibri"/>
              </a:rPr>
              <a:t>created by the machine</a:t>
            </a:r>
            <a:r>
              <a:rPr lang="es-419" sz="1600">
                <a:latin typeface="Calibri"/>
                <a:ea typeface="Calibri"/>
                <a:cs typeface="Calibri"/>
                <a:sym typeface="Calibri"/>
              </a:rPr>
              <a:t> to place it in the Black or Red group</a:t>
            </a:r>
            <a:endParaRPr sz="1600">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198" name="Google Shape;198;p22"/>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199" name="Google Shape;199;p22"/>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00" name="Google Shape;200;p22"/>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06" name="Google Shape;206;p23"/>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Collect </a:t>
            </a:r>
            <a:r>
              <a:rPr b="1" lang="es-419" sz="1600">
                <a:solidFill>
                  <a:schemeClr val="dk1"/>
                </a:solidFill>
                <a:latin typeface="Calibri"/>
                <a:ea typeface="Calibri"/>
                <a:cs typeface="Calibri"/>
                <a:sym typeface="Calibri"/>
              </a:rPr>
              <a:t>past examples</a:t>
            </a:r>
            <a:r>
              <a:rPr lang="es-419" sz="1600">
                <a:solidFill>
                  <a:schemeClr val="dk1"/>
                </a:solidFill>
                <a:latin typeface="Calibri"/>
                <a:ea typeface="Calibri"/>
                <a:cs typeface="Calibri"/>
                <a:sym typeface="Calibri"/>
              </a:rPr>
              <a:t> of Black and Red points &amp; feed them to the machine</a:t>
            </a:r>
            <a:r>
              <a:rPr lang="es-419"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It creates its own rule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a:t>
            </a:r>
            <a:r>
              <a:rPr b="1" lang="es-419" sz="1600">
                <a:latin typeface="Calibri"/>
                <a:ea typeface="Calibri"/>
                <a:cs typeface="Calibri"/>
                <a:sym typeface="Calibri"/>
              </a:rPr>
              <a:t>new point</a:t>
            </a:r>
            <a:r>
              <a:rPr lang="es-419" sz="1600">
                <a:latin typeface="Calibri"/>
                <a:ea typeface="Calibri"/>
                <a:cs typeface="Calibri"/>
                <a:sym typeface="Calibri"/>
              </a:rPr>
              <a:t>, just follow the rule </a:t>
            </a:r>
            <a:r>
              <a:rPr i="1" lang="es-419" sz="1600">
                <a:latin typeface="Calibri"/>
                <a:ea typeface="Calibri"/>
                <a:cs typeface="Calibri"/>
                <a:sym typeface="Calibri"/>
              </a:rPr>
              <a:t>created by the machine</a:t>
            </a:r>
            <a:r>
              <a:rPr lang="es-419" sz="1600">
                <a:latin typeface="Calibri"/>
                <a:ea typeface="Calibri"/>
                <a:cs typeface="Calibri"/>
                <a:sym typeface="Calibri"/>
              </a:rPr>
              <a:t> to place it in the Black or Red group</a:t>
            </a:r>
            <a:endParaRPr sz="1600">
              <a:latin typeface="Calibri"/>
              <a:ea typeface="Calibri"/>
              <a:cs typeface="Calibri"/>
              <a:sym typeface="Calibri"/>
            </a:endParaRPr>
          </a:p>
        </p:txBody>
      </p:sp>
      <p:pic>
        <p:nvPicPr>
          <p:cNvPr id="207" name="Google Shape;207;p23"/>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208" name="Google Shape;208;p23"/>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209" name="Google Shape;209;p23"/>
          <p:cNvSpPr txBox="1"/>
          <p:nvPr/>
        </p:nvSpPr>
        <p:spPr>
          <a:xfrm>
            <a:off x="6915000" y="3475176"/>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Clr>
                <a:srgbClr val="FF0000"/>
              </a:buClr>
              <a:buSzPts val="1600"/>
              <a:buFont typeface="Calibri"/>
              <a:buChar char="●"/>
            </a:pPr>
            <a:r>
              <a:rPr b="1" lang="es-419" sz="1000">
                <a:latin typeface="Calibri"/>
                <a:ea typeface="Calibri"/>
                <a:cs typeface="Calibri"/>
                <a:sym typeface="Calibri"/>
              </a:rPr>
              <a:t>(4, 0.5)</a:t>
            </a:r>
            <a:endParaRPr b="1" sz="1000">
              <a:latin typeface="Calibri"/>
              <a:ea typeface="Calibri"/>
              <a:cs typeface="Calibri"/>
              <a:sym typeface="Calibri"/>
            </a:endParaRPr>
          </a:p>
        </p:txBody>
      </p:sp>
      <p:cxnSp>
        <p:nvCxnSpPr>
          <p:cNvPr id="210" name="Google Shape;210;p23"/>
          <p:cNvCxnSpPr/>
          <p:nvPr/>
        </p:nvCxnSpPr>
        <p:spPr>
          <a:xfrm flipH="1">
            <a:off x="7117775" y="2386900"/>
            <a:ext cx="1485900" cy="1233600"/>
          </a:xfrm>
          <a:prstGeom prst="straightConnector1">
            <a:avLst/>
          </a:prstGeom>
          <a:noFill/>
          <a:ln cap="flat" cmpd="sng" w="19050">
            <a:solidFill>
              <a:srgbClr val="000000"/>
            </a:solidFill>
            <a:prstDash val="solid"/>
            <a:round/>
            <a:headEnd len="med" w="med" type="none"/>
            <a:tailEnd len="med" w="med" type="triangle"/>
          </a:ln>
        </p:spPr>
      </p:cxnSp>
      <p:sp>
        <p:nvSpPr>
          <p:cNvPr id="211" name="Google Shape;211;p23"/>
          <p:cNvSpPr txBox="1"/>
          <p:nvPr/>
        </p:nvSpPr>
        <p:spPr>
          <a:xfrm>
            <a:off x="8478950" y="2202875"/>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0000"/>
                </a:solidFill>
                <a:latin typeface="Calibri"/>
                <a:ea typeface="Calibri"/>
                <a:cs typeface="Calibri"/>
                <a:sym typeface="Calibri"/>
              </a:rPr>
              <a:t>NEW POINT</a:t>
            </a:r>
            <a:endParaRPr b="1" sz="1600">
              <a:solidFill>
                <a:srgbClr val="FF0000"/>
              </a:solidFill>
              <a:latin typeface="Calibri"/>
              <a:ea typeface="Calibri"/>
              <a:cs typeface="Calibri"/>
              <a:sym typeface="Calibri"/>
            </a:endParaRPr>
          </a:p>
        </p:txBody>
      </p:sp>
      <p:sp>
        <p:nvSpPr>
          <p:cNvPr id="212" name="Google Shape;212;p23"/>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13" name="Google Shape;213;p23"/>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452700" y="1513952"/>
            <a:ext cx="8238600" cy="939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Machine Learning applications in biomedical (and non-biomedical) NLP </a:t>
            </a:r>
            <a:endParaRPr/>
          </a:p>
          <a:p>
            <a:pPr indent="0" lvl="0" marL="0" rtl="0" algn="l">
              <a:spcBef>
                <a:spcPts val="0"/>
              </a:spcBef>
              <a:spcAft>
                <a:spcPts val="0"/>
              </a:spcAft>
              <a:buNone/>
            </a:pPr>
            <a:r>
              <a:t/>
            </a:r>
            <a:endParaRPr/>
          </a:p>
        </p:txBody>
      </p:sp>
      <p:pic>
        <p:nvPicPr>
          <p:cNvPr id="219" name="Google Shape;219;p24"/>
          <p:cNvPicPr preferRelativeResize="0"/>
          <p:nvPr/>
        </p:nvPicPr>
        <p:blipFill>
          <a:blip r:embed="rId3">
            <a:alphaModFix/>
          </a:blip>
          <a:stretch>
            <a:fillRect/>
          </a:stretch>
        </p:blipFill>
        <p:spPr>
          <a:xfrm>
            <a:off x="4856052" y="2571750"/>
            <a:ext cx="1080050" cy="1080050"/>
          </a:xfrm>
          <a:prstGeom prst="rect">
            <a:avLst/>
          </a:prstGeom>
          <a:noFill/>
          <a:ln>
            <a:noFill/>
          </a:ln>
        </p:spPr>
      </p:pic>
      <p:pic>
        <p:nvPicPr>
          <p:cNvPr id="220" name="Google Shape;220;p24"/>
          <p:cNvPicPr preferRelativeResize="0"/>
          <p:nvPr/>
        </p:nvPicPr>
        <p:blipFill rotWithShape="1">
          <a:blip r:embed="rId4">
            <a:alphaModFix/>
          </a:blip>
          <a:srcRect b="13479" l="0" r="0" t="0"/>
          <a:stretch/>
        </p:blipFill>
        <p:spPr>
          <a:xfrm>
            <a:off x="2869344" y="2547325"/>
            <a:ext cx="1340325" cy="112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Recap from Intro</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26" name="Google Shape;226;p25"/>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Problem: I do not know the color or a point. I want to predict</a:t>
            </a:r>
            <a:br>
              <a:rPr lang="es-419" sz="1600">
                <a:latin typeface="Calibri"/>
                <a:ea typeface="Calibri"/>
                <a:cs typeface="Calibri"/>
                <a:sym typeface="Calibri"/>
              </a:rPr>
            </a:br>
            <a:r>
              <a:rPr lang="es-419" sz="1600">
                <a:latin typeface="Calibri"/>
                <a:ea typeface="Calibri"/>
                <a:cs typeface="Calibri"/>
                <a:sym typeface="Calibri"/>
              </a:rPr>
              <a:t> the color or a point (</a:t>
            </a:r>
            <a:r>
              <a:rPr b="1" lang="es-419" sz="1600">
                <a:latin typeface="Calibri"/>
                <a:ea typeface="Calibri"/>
                <a:cs typeface="Calibri"/>
                <a:sym typeface="Calibri"/>
              </a:rPr>
              <a:t>Black</a:t>
            </a:r>
            <a:r>
              <a:rPr lang="es-419" sz="1600">
                <a:latin typeface="Calibri"/>
                <a:ea typeface="Calibri"/>
                <a:cs typeface="Calibri"/>
                <a:sym typeface="Calibri"/>
              </a:rPr>
              <a:t> or </a:t>
            </a:r>
            <a:r>
              <a:rPr b="1" lang="es-419" sz="1600">
                <a:solidFill>
                  <a:srgbClr val="FF0000"/>
                </a:solidFill>
                <a:latin typeface="Calibri"/>
                <a:ea typeface="Calibri"/>
                <a:cs typeface="Calibri"/>
                <a:sym typeface="Calibri"/>
              </a:rPr>
              <a:t>Red</a:t>
            </a:r>
            <a:r>
              <a:rPr lang="es-419" sz="1600">
                <a:latin typeface="Calibri"/>
                <a:ea typeface="Calibri"/>
                <a:cs typeface="Calibri"/>
                <a:sym typeface="Calibri"/>
              </a:rPr>
              <a:t>)</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We gave to the algorithm: past </a:t>
            </a:r>
            <a:r>
              <a:rPr b="1" lang="es-419" sz="1600">
                <a:latin typeface="Calibri"/>
                <a:ea typeface="Calibri"/>
                <a:cs typeface="Calibri"/>
                <a:sym typeface="Calibri"/>
              </a:rPr>
              <a:t>Black </a:t>
            </a:r>
            <a:r>
              <a:rPr lang="es-419" sz="1600">
                <a:latin typeface="Calibri"/>
                <a:ea typeface="Calibri"/>
                <a:cs typeface="Calibri"/>
                <a:sym typeface="Calibri"/>
              </a:rPr>
              <a:t>and </a:t>
            </a:r>
            <a:r>
              <a:rPr b="1" lang="es-419" sz="1600">
                <a:solidFill>
                  <a:srgbClr val="FF0000"/>
                </a:solidFill>
                <a:latin typeface="Calibri"/>
                <a:ea typeface="Calibri"/>
                <a:cs typeface="Calibri"/>
                <a:sym typeface="Calibri"/>
              </a:rPr>
              <a:t>Red</a:t>
            </a:r>
            <a:r>
              <a:rPr lang="es-419" sz="1600">
                <a:solidFill>
                  <a:srgbClr val="FF0000"/>
                </a:solidFill>
                <a:latin typeface="Calibri"/>
                <a:ea typeface="Calibri"/>
                <a:cs typeface="Calibri"/>
                <a:sym typeface="Calibri"/>
              </a:rPr>
              <a:t> </a:t>
            </a:r>
            <a:r>
              <a:rPr lang="es-419" sz="1600">
                <a:latin typeface="Calibri"/>
                <a:ea typeface="Calibri"/>
                <a:cs typeface="Calibri"/>
                <a:sym typeface="Calibri"/>
              </a:rPr>
              <a:t>points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The algorithm created rules to: decide which coordinates of a new point determine its colour</a:t>
            </a:r>
            <a:endParaRPr sz="1600">
              <a:latin typeface="Calibri"/>
              <a:ea typeface="Calibri"/>
              <a:cs typeface="Calibri"/>
              <a:sym typeface="Calibri"/>
            </a:endParaRPr>
          </a:p>
        </p:txBody>
      </p:sp>
      <p:pic>
        <p:nvPicPr>
          <p:cNvPr id="227" name="Google Shape;227;p25"/>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228" name="Google Shape;228;p25"/>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229" name="Google Shape;229;p25"/>
          <p:cNvSpPr txBox="1"/>
          <p:nvPr/>
        </p:nvSpPr>
        <p:spPr>
          <a:xfrm>
            <a:off x="6915000" y="3475176"/>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Clr>
                <a:srgbClr val="FF0000"/>
              </a:buClr>
              <a:buSzPts val="1600"/>
              <a:buFont typeface="Calibri"/>
              <a:buChar char="●"/>
            </a:pPr>
            <a:r>
              <a:rPr b="1" lang="es-419" sz="1000">
                <a:latin typeface="Calibri"/>
                <a:ea typeface="Calibri"/>
                <a:cs typeface="Calibri"/>
                <a:sym typeface="Calibri"/>
              </a:rPr>
              <a:t>(4, 0.5)</a:t>
            </a:r>
            <a:endParaRPr b="1" sz="1000">
              <a:latin typeface="Calibri"/>
              <a:ea typeface="Calibri"/>
              <a:cs typeface="Calibri"/>
              <a:sym typeface="Calibri"/>
            </a:endParaRPr>
          </a:p>
        </p:txBody>
      </p:sp>
      <p:cxnSp>
        <p:nvCxnSpPr>
          <p:cNvPr id="230" name="Google Shape;230;p25"/>
          <p:cNvCxnSpPr/>
          <p:nvPr/>
        </p:nvCxnSpPr>
        <p:spPr>
          <a:xfrm flipH="1">
            <a:off x="7117775" y="2386900"/>
            <a:ext cx="1485900" cy="1233600"/>
          </a:xfrm>
          <a:prstGeom prst="straightConnector1">
            <a:avLst/>
          </a:prstGeom>
          <a:noFill/>
          <a:ln cap="flat" cmpd="sng" w="19050">
            <a:solidFill>
              <a:srgbClr val="000000"/>
            </a:solidFill>
            <a:prstDash val="solid"/>
            <a:round/>
            <a:headEnd len="med" w="med" type="none"/>
            <a:tailEnd len="med" w="med" type="triangle"/>
          </a:ln>
        </p:spPr>
      </p:cxnSp>
      <p:sp>
        <p:nvSpPr>
          <p:cNvPr id="231" name="Google Shape;231;p25"/>
          <p:cNvSpPr txBox="1"/>
          <p:nvPr/>
        </p:nvSpPr>
        <p:spPr>
          <a:xfrm>
            <a:off x="8478950" y="2202875"/>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0000"/>
                </a:solidFill>
                <a:latin typeface="Calibri"/>
                <a:ea typeface="Calibri"/>
                <a:cs typeface="Calibri"/>
                <a:sym typeface="Calibri"/>
              </a:rPr>
              <a:t>NEW POINT</a:t>
            </a:r>
            <a:endParaRPr b="1" sz="1600">
              <a:solidFill>
                <a:srgbClr val="FF0000"/>
              </a:solidFill>
              <a:latin typeface="Calibri"/>
              <a:ea typeface="Calibri"/>
              <a:cs typeface="Calibri"/>
              <a:sym typeface="Calibri"/>
            </a:endParaRPr>
          </a:p>
        </p:txBody>
      </p:sp>
      <p:sp>
        <p:nvSpPr>
          <p:cNvPr id="232" name="Google Shape;232;p25"/>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33" name="Google Shape;233;p25"/>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DeepMoji</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39" name="Google Shape;239;p26"/>
          <p:cNvSpPr txBox="1"/>
          <p:nvPr/>
        </p:nvSpPr>
        <p:spPr>
          <a:xfrm>
            <a:off x="624725" y="836725"/>
            <a:ext cx="75279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Problem</a:t>
            </a:r>
            <a:r>
              <a:rPr lang="es-419" sz="1600">
                <a:latin typeface="Calibri"/>
                <a:ea typeface="Calibri"/>
                <a:cs typeface="Calibri"/>
                <a:sym typeface="Calibri"/>
              </a:rPr>
              <a:t>: I want to know which emoji I should add at the end of a tweet.</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We gave to the algorithm:</a:t>
            </a:r>
            <a:r>
              <a:rPr lang="es-419" sz="1600">
                <a:latin typeface="Calibri"/>
                <a:ea typeface="Calibri"/>
                <a:cs typeface="Calibri"/>
                <a:sym typeface="Calibri"/>
              </a:rPr>
              <a:t> past tweets with the emojis that a real user has written</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The algorithm created rules to:</a:t>
            </a:r>
            <a:r>
              <a:rPr lang="es-419" sz="1600">
                <a:latin typeface="Calibri"/>
                <a:ea typeface="Calibri"/>
                <a:cs typeface="Calibri"/>
                <a:sym typeface="Calibri"/>
              </a:rPr>
              <a:t> decide which emoji fits in the end of a new tweet</a:t>
            </a:r>
            <a:endParaRPr sz="1600">
              <a:latin typeface="Calibri"/>
              <a:ea typeface="Calibri"/>
              <a:cs typeface="Calibri"/>
              <a:sym typeface="Calibri"/>
            </a:endParaRPr>
          </a:p>
        </p:txBody>
      </p:sp>
      <p:pic>
        <p:nvPicPr>
          <p:cNvPr id="240" name="Google Shape;240;p26"/>
          <p:cNvPicPr preferRelativeResize="0"/>
          <p:nvPr/>
        </p:nvPicPr>
        <p:blipFill>
          <a:blip r:embed="rId3">
            <a:alphaModFix/>
          </a:blip>
          <a:stretch>
            <a:fillRect/>
          </a:stretch>
        </p:blipFill>
        <p:spPr>
          <a:xfrm>
            <a:off x="548175" y="2752738"/>
            <a:ext cx="5000625" cy="1419225"/>
          </a:xfrm>
          <a:prstGeom prst="rect">
            <a:avLst/>
          </a:prstGeom>
          <a:noFill/>
          <a:ln>
            <a:noFill/>
          </a:ln>
        </p:spPr>
      </p:pic>
      <p:pic>
        <p:nvPicPr>
          <p:cNvPr id="241" name="Google Shape;241;p26"/>
          <p:cNvPicPr preferRelativeResize="0"/>
          <p:nvPr/>
        </p:nvPicPr>
        <p:blipFill>
          <a:blip r:embed="rId4">
            <a:alphaModFix/>
          </a:blip>
          <a:stretch>
            <a:fillRect/>
          </a:stretch>
        </p:blipFill>
        <p:spPr>
          <a:xfrm>
            <a:off x="6434625" y="2811612"/>
            <a:ext cx="2202050" cy="1301500"/>
          </a:xfrm>
          <a:prstGeom prst="rect">
            <a:avLst/>
          </a:prstGeom>
          <a:noFill/>
          <a:ln>
            <a:noFill/>
          </a:ln>
        </p:spPr>
      </p:pic>
      <p:sp>
        <p:nvSpPr>
          <p:cNvPr id="242" name="Google Shape;242;p26"/>
          <p:cNvSpPr txBox="1"/>
          <p:nvPr/>
        </p:nvSpPr>
        <p:spPr>
          <a:xfrm>
            <a:off x="6952450" y="41130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43" name="Google Shape;243;p26"/>
          <p:cNvSpPr txBox="1"/>
          <p:nvPr/>
        </p:nvSpPr>
        <p:spPr>
          <a:xfrm>
            <a:off x="1357450" y="41130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44" name="Google Shape;244;p26"/>
          <p:cNvSpPr txBox="1"/>
          <p:nvPr/>
        </p:nvSpPr>
        <p:spPr>
          <a:xfrm>
            <a:off x="4279300" y="4737425"/>
            <a:ext cx="29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https://deepmoji.mit.edu/</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DeepMoji</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250" name="Google Shape;250;p27"/>
          <p:cNvPicPr preferRelativeResize="0"/>
          <p:nvPr/>
        </p:nvPicPr>
        <p:blipFill>
          <a:blip r:embed="rId3">
            <a:alphaModFix/>
          </a:blip>
          <a:stretch>
            <a:fillRect/>
          </a:stretch>
        </p:blipFill>
        <p:spPr>
          <a:xfrm>
            <a:off x="1465825" y="1163025"/>
            <a:ext cx="6358500" cy="3720851"/>
          </a:xfrm>
          <a:prstGeom prst="rect">
            <a:avLst/>
          </a:prstGeom>
          <a:noFill/>
          <a:ln cap="flat" cmpd="sng" w="9525">
            <a:solidFill>
              <a:srgbClr val="595959"/>
            </a:solidFill>
            <a:prstDash val="solid"/>
            <a:round/>
            <a:headEnd len="sm" w="sm" type="none"/>
            <a:tailEnd len="sm" w="sm" type="none"/>
          </a:ln>
        </p:spPr>
      </p:pic>
      <p:sp>
        <p:nvSpPr>
          <p:cNvPr id="251" name="Google Shape;251;p27"/>
          <p:cNvSpPr txBox="1"/>
          <p:nvPr/>
        </p:nvSpPr>
        <p:spPr>
          <a:xfrm>
            <a:off x="1457675" y="708000"/>
            <a:ext cx="26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New tweets</a:t>
            </a:r>
            <a:endParaRPr b="1" sz="1600">
              <a:latin typeface="Calibri"/>
              <a:ea typeface="Calibri"/>
              <a:cs typeface="Calibri"/>
              <a:sym typeface="Calibri"/>
            </a:endParaRPr>
          </a:p>
        </p:txBody>
      </p:sp>
      <p:sp>
        <p:nvSpPr>
          <p:cNvPr id="252" name="Google Shape;252;p27"/>
          <p:cNvSpPr txBox="1"/>
          <p:nvPr/>
        </p:nvSpPr>
        <p:spPr>
          <a:xfrm>
            <a:off x="5191775" y="707988"/>
            <a:ext cx="26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Predicted emoji</a:t>
            </a:r>
            <a:endParaRPr b="1" sz="1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0"/>
          <p:cNvSpPr txBox="1"/>
          <p:nvPr/>
        </p:nvSpPr>
        <p:spPr>
          <a:xfrm>
            <a:off x="2143475" y="808075"/>
            <a:ext cx="65175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latin typeface="Calibri"/>
                <a:ea typeface="Calibri"/>
                <a:cs typeface="Calibri"/>
                <a:sym typeface="Calibri"/>
              </a:rPr>
              <a:t>Spain</a:t>
            </a:r>
            <a:endParaRPr b="1"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BSc </a:t>
            </a:r>
            <a:r>
              <a:rPr b="1" lang="es-419" sz="1600">
                <a:latin typeface="Calibri"/>
                <a:ea typeface="Calibri"/>
                <a:cs typeface="Calibri"/>
                <a:sym typeface="Calibri"/>
              </a:rPr>
              <a:t>Biomedical Engineering</a:t>
            </a:r>
            <a:r>
              <a:rPr lang="es-419" sz="1600">
                <a:latin typeface="Calibri"/>
                <a:ea typeface="Calibri"/>
                <a:cs typeface="Calibri"/>
                <a:sym typeface="Calibri"/>
              </a:rPr>
              <a:t> - University Carlos III</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MSc Big Data Analytics - University Carlos III</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Bioinformatics Intern - CNIC</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Biometrics research assistant - University Carlos III</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solidFill>
                  <a:schemeClr val="dk1"/>
                </a:solidFill>
                <a:latin typeface="Calibri"/>
                <a:ea typeface="Calibri"/>
                <a:cs typeface="Calibri"/>
                <a:sym typeface="Calibri"/>
              </a:rPr>
              <a:t>Deloitte Analytics department</a:t>
            </a:r>
            <a:endParaRPr sz="16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NLP Research - Barcelona Supercomputing Center</a:t>
            </a:r>
            <a:endParaRPr sz="1600">
              <a:latin typeface="Calibri"/>
              <a:ea typeface="Calibri"/>
              <a:cs typeface="Calibri"/>
              <a:sym typeface="Calibri"/>
            </a:endParaRPr>
          </a:p>
        </p:txBody>
      </p:sp>
      <p:sp>
        <p:nvSpPr>
          <p:cNvPr id="55" name="Google Shape;55;p1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Antonio Miranda</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56" name="Google Shape;56;p10"/>
          <p:cNvSpPr txBox="1"/>
          <p:nvPr/>
        </p:nvSpPr>
        <p:spPr>
          <a:xfrm>
            <a:off x="2143475" y="3440400"/>
            <a:ext cx="632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Abroad</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Exchange program at University of California, Irvine</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Short stay at </a:t>
            </a:r>
            <a:r>
              <a:rPr lang="es-419" sz="1600">
                <a:solidFill>
                  <a:schemeClr val="dk1"/>
                </a:solidFill>
                <a:latin typeface="Calibri"/>
                <a:ea typeface="Calibri"/>
                <a:cs typeface="Calibri"/>
                <a:sym typeface="Calibri"/>
              </a:rPr>
              <a:t>Biomedical Research Foundation Academy Of Athens</a:t>
            </a:r>
            <a:endParaRPr sz="1600">
              <a:latin typeface="Calibri"/>
              <a:ea typeface="Calibri"/>
              <a:cs typeface="Calibri"/>
              <a:sym typeface="Calibri"/>
            </a:endParaRPr>
          </a:p>
        </p:txBody>
      </p:sp>
      <p:pic>
        <p:nvPicPr>
          <p:cNvPr id="57" name="Google Shape;57;p10"/>
          <p:cNvPicPr preferRelativeResize="0"/>
          <p:nvPr/>
        </p:nvPicPr>
        <p:blipFill>
          <a:blip r:embed="rId3">
            <a:alphaModFix/>
          </a:blip>
          <a:stretch>
            <a:fillRect/>
          </a:stretch>
        </p:blipFill>
        <p:spPr>
          <a:xfrm>
            <a:off x="874132" y="2237698"/>
            <a:ext cx="894268" cy="363300"/>
          </a:xfrm>
          <a:prstGeom prst="rect">
            <a:avLst/>
          </a:prstGeom>
          <a:noFill/>
          <a:ln>
            <a:noFill/>
          </a:ln>
        </p:spPr>
      </p:pic>
      <p:pic>
        <p:nvPicPr>
          <p:cNvPr id="58" name="Google Shape;58;p10"/>
          <p:cNvPicPr preferRelativeResize="0"/>
          <p:nvPr/>
        </p:nvPicPr>
        <p:blipFill rotWithShape="1">
          <a:blip r:embed="rId4">
            <a:alphaModFix/>
          </a:blip>
          <a:srcRect b="25203" l="0" r="0" t="28551"/>
          <a:stretch/>
        </p:blipFill>
        <p:spPr>
          <a:xfrm>
            <a:off x="642584" y="1006458"/>
            <a:ext cx="1357350" cy="627730"/>
          </a:xfrm>
          <a:prstGeom prst="rect">
            <a:avLst/>
          </a:prstGeom>
          <a:noFill/>
          <a:ln>
            <a:noFill/>
          </a:ln>
        </p:spPr>
      </p:pic>
      <p:pic>
        <p:nvPicPr>
          <p:cNvPr id="59" name="Google Shape;59;p10"/>
          <p:cNvPicPr preferRelativeResize="0"/>
          <p:nvPr/>
        </p:nvPicPr>
        <p:blipFill>
          <a:blip r:embed="rId5">
            <a:alphaModFix/>
          </a:blip>
          <a:stretch>
            <a:fillRect/>
          </a:stretch>
        </p:blipFill>
        <p:spPr>
          <a:xfrm>
            <a:off x="935030" y="1619930"/>
            <a:ext cx="772475" cy="514050"/>
          </a:xfrm>
          <a:prstGeom prst="rect">
            <a:avLst/>
          </a:prstGeom>
          <a:noFill/>
          <a:ln>
            <a:noFill/>
          </a:ln>
        </p:spPr>
      </p:pic>
      <p:pic>
        <p:nvPicPr>
          <p:cNvPr id="60" name="Google Shape;60;p10"/>
          <p:cNvPicPr preferRelativeResize="0"/>
          <p:nvPr/>
        </p:nvPicPr>
        <p:blipFill>
          <a:blip r:embed="rId6">
            <a:alphaModFix/>
          </a:blip>
          <a:stretch>
            <a:fillRect/>
          </a:stretch>
        </p:blipFill>
        <p:spPr>
          <a:xfrm>
            <a:off x="1007375" y="2601000"/>
            <a:ext cx="627750" cy="627750"/>
          </a:xfrm>
          <a:prstGeom prst="rect">
            <a:avLst/>
          </a:prstGeom>
          <a:noFill/>
          <a:ln>
            <a:noFill/>
          </a:ln>
        </p:spPr>
      </p:pic>
      <p:sp>
        <p:nvSpPr>
          <p:cNvPr id="61" name="Google Shape;61;p10"/>
          <p:cNvSpPr txBox="1"/>
          <p:nvPr/>
        </p:nvSpPr>
        <p:spPr>
          <a:xfrm>
            <a:off x="2282175" y="158150"/>
            <a:ext cx="394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antoniomiresc@gmail.com</a:t>
            </a:r>
            <a:endParaRPr b="1" sz="1600">
              <a:latin typeface="Calibri"/>
              <a:ea typeface="Calibri"/>
              <a:cs typeface="Calibri"/>
              <a:sym typeface="Calibri"/>
            </a:endParaRPr>
          </a:p>
        </p:txBody>
      </p:sp>
      <p:pic>
        <p:nvPicPr>
          <p:cNvPr id="62" name="Google Shape;62;p10"/>
          <p:cNvPicPr preferRelativeResize="0"/>
          <p:nvPr/>
        </p:nvPicPr>
        <p:blipFill>
          <a:blip r:embed="rId7">
            <a:alphaModFix/>
          </a:blip>
          <a:stretch>
            <a:fillRect/>
          </a:stretch>
        </p:blipFill>
        <p:spPr>
          <a:xfrm>
            <a:off x="1064223" y="3474298"/>
            <a:ext cx="514050" cy="514050"/>
          </a:xfrm>
          <a:prstGeom prst="rect">
            <a:avLst/>
          </a:prstGeom>
          <a:noFill/>
          <a:ln>
            <a:noFill/>
          </a:ln>
        </p:spPr>
      </p:pic>
      <p:pic>
        <p:nvPicPr>
          <p:cNvPr id="63" name="Google Shape;63;p10"/>
          <p:cNvPicPr preferRelativeResize="0"/>
          <p:nvPr/>
        </p:nvPicPr>
        <p:blipFill>
          <a:blip r:embed="rId8">
            <a:alphaModFix/>
          </a:blip>
          <a:stretch>
            <a:fillRect/>
          </a:stretch>
        </p:blipFill>
        <p:spPr>
          <a:xfrm>
            <a:off x="543275" y="4020400"/>
            <a:ext cx="1555977" cy="514425"/>
          </a:xfrm>
          <a:prstGeom prst="rect">
            <a:avLst/>
          </a:prstGeom>
          <a:noFill/>
          <a:ln>
            <a:noFill/>
          </a:ln>
        </p:spPr>
      </p:pic>
      <p:pic>
        <p:nvPicPr>
          <p:cNvPr id="64" name="Google Shape;64;p10"/>
          <p:cNvPicPr preferRelativeResize="0"/>
          <p:nvPr/>
        </p:nvPicPr>
        <p:blipFill>
          <a:blip r:embed="rId9">
            <a:alphaModFix/>
          </a:blip>
          <a:stretch>
            <a:fillRect/>
          </a:stretch>
        </p:blipFill>
        <p:spPr>
          <a:xfrm>
            <a:off x="7155967" y="120200"/>
            <a:ext cx="1902900" cy="2343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Restoration of fragmentary Babylonian texts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58" name="Google Shape;258;p28"/>
          <p:cNvSpPr txBox="1"/>
          <p:nvPr/>
        </p:nvSpPr>
        <p:spPr>
          <a:xfrm>
            <a:off x="1967850" y="836725"/>
            <a:ext cx="61848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Problem</a:t>
            </a:r>
            <a:r>
              <a:rPr lang="es-419" sz="1600">
                <a:latin typeface="Calibri"/>
                <a:ea typeface="Calibri"/>
                <a:cs typeface="Calibri"/>
                <a:sym typeface="Calibri"/>
              </a:rPr>
              <a:t>: In old cuneiform clay tablets there are gaps </a:t>
            </a:r>
            <a:br>
              <a:rPr lang="es-419" sz="1600">
                <a:latin typeface="Calibri"/>
                <a:ea typeface="Calibri"/>
                <a:cs typeface="Calibri"/>
                <a:sym typeface="Calibri"/>
              </a:rPr>
            </a:br>
            <a:r>
              <a:rPr lang="es-419" sz="1600">
                <a:latin typeface="Calibri"/>
                <a:ea typeface="Calibri"/>
                <a:cs typeface="Calibri"/>
                <a:sym typeface="Calibri"/>
              </a:rPr>
              <a:t>(because they are old). When there is a gap in the middle of a sentence, I want to predict which word fits there.</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We gave to the algorithm:</a:t>
            </a:r>
            <a:r>
              <a:rPr lang="es-419" sz="1600">
                <a:latin typeface="Calibri"/>
                <a:ea typeface="Calibri"/>
                <a:cs typeface="Calibri"/>
                <a:sym typeface="Calibri"/>
              </a:rPr>
              <a:t> past complete sentences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The algorithm created rules to:</a:t>
            </a:r>
            <a:r>
              <a:rPr lang="es-419" sz="1600">
                <a:latin typeface="Calibri"/>
                <a:ea typeface="Calibri"/>
                <a:cs typeface="Calibri"/>
                <a:sym typeface="Calibri"/>
              </a:rPr>
              <a:t> decide which word fits in the gap of a new sentence</a:t>
            </a:r>
            <a:endParaRPr sz="1600">
              <a:latin typeface="Calibri"/>
              <a:ea typeface="Calibri"/>
              <a:cs typeface="Calibri"/>
              <a:sym typeface="Calibri"/>
            </a:endParaRPr>
          </a:p>
        </p:txBody>
      </p:sp>
      <p:pic>
        <p:nvPicPr>
          <p:cNvPr id="259" name="Google Shape;259;p28"/>
          <p:cNvPicPr preferRelativeResize="0"/>
          <p:nvPr/>
        </p:nvPicPr>
        <p:blipFill>
          <a:blip r:embed="rId3">
            <a:alphaModFix/>
          </a:blip>
          <a:stretch>
            <a:fillRect/>
          </a:stretch>
        </p:blipFill>
        <p:spPr>
          <a:xfrm>
            <a:off x="146125" y="2370500"/>
            <a:ext cx="1752600" cy="2609850"/>
          </a:xfrm>
          <a:prstGeom prst="rect">
            <a:avLst/>
          </a:prstGeom>
          <a:noFill/>
          <a:ln>
            <a:noFill/>
          </a:ln>
        </p:spPr>
      </p:pic>
      <p:sp>
        <p:nvSpPr>
          <p:cNvPr id="260" name="Google Shape;260;p28"/>
          <p:cNvSpPr txBox="1"/>
          <p:nvPr/>
        </p:nvSpPr>
        <p:spPr>
          <a:xfrm>
            <a:off x="4008575" y="4699100"/>
            <a:ext cx="50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https://www.pnas.org/content/117/37/22743</a:t>
            </a:r>
            <a:endParaRPr>
              <a:latin typeface="Calibri"/>
              <a:ea typeface="Calibri"/>
              <a:cs typeface="Calibri"/>
              <a:sym typeface="Calibri"/>
            </a:endParaRPr>
          </a:p>
        </p:txBody>
      </p:sp>
      <p:pic>
        <p:nvPicPr>
          <p:cNvPr id="261" name="Google Shape;261;p28"/>
          <p:cNvPicPr preferRelativeResize="0"/>
          <p:nvPr/>
        </p:nvPicPr>
        <p:blipFill rotWithShape="1">
          <a:blip r:embed="rId4">
            <a:alphaModFix/>
          </a:blip>
          <a:srcRect b="0" l="0" r="0" t="7140"/>
          <a:stretch/>
        </p:blipFill>
        <p:spPr>
          <a:xfrm>
            <a:off x="3638775" y="3113175"/>
            <a:ext cx="4941701" cy="1581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Our job at BSC: Finding symptoms in COVID-19 reports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67" name="Google Shape;267;p29"/>
          <p:cNvSpPr txBox="1"/>
          <p:nvPr/>
        </p:nvSpPr>
        <p:spPr>
          <a:xfrm>
            <a:off x="603900" y="836725"/>
            <a:ext cx="75489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Problem</a:t>
            </a:r>
            <a:r>
              <a:rPr lang="es-419" sz="1600">
                <a:latin typeface="Calibri"/>
                <a:ea typeface="Calibri"/>
                <a:cs typeface="Calibri"/>
                <a:sym typeface="Calibri"/>
              </a:rPr>
              <a:t>: I have 50K medical reports from COVID-19 patients</a:t>
            </a:r>
            <a:br>
              <a:rPr lang="es-419" sz="1600">
                <a:latin typeface="Calibri"/>
                <a:ea typeface="Calibri"/>
                <a:cs typeface="Calibri"/>
                <a:sym typeface="Calibri"/>
              </a:rPr>
            </a:br>
            <a:r>
              <a:rPr lang="es-419" sz="1600">
                <a:latin typeface="Calibri"/>
                <a:ea typeface="Calibri"/>
                <a:cs typeface="Calibri"/>
                <a:sym typeface="Calibri"/>
              </a:rPr>
              <a:t> from a major hospital in Barcelona. I want to get the symptoms and previous diseases of a patient. As well as the </a:t>
            </a:r>
            <a:r>
              <a:rPr lang="es-419" sz="1600">
                <a:solidFill>
                  <a:schemeClr val="dk1"/>
                </a:solidFill>
                <a:latin typeface="Calibri"/>
                <a:ea typeface="Calibri"/>
                <a:cs typeface="Calibri"/>
                <a:sym typeface="Calibri"/>
              </a:rPr>
              <a:t>medications</a:t>
            </a:r>
            <a:r>
              <a:rPr lang="es-419" sz="1600">
                <a:latin typeface="Calibri"/>
                <a:ea typeface="Calibri"/>
                <a:cs typeface="Calibri"/>
                <a:sym typeface="Calibri"/>
              </a:rPr>
              <a:t> he/she received.</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Motivation: </a:t>
            </a:r>
            <a:r>
              <a:rPr lang="es-419" sz="1600">
                <a:latin typeface="Calibri"/>
                <a:ea typeface="Calibri"/>
                <a:cs typeface="Calibri"/>
                <a:sym typeface="Calibri"/>
              </a:rPr>
              <a:t>I want to learn which medications work better for patients with different symptoms and previous diseases. But</a:t>
            </a:r>
            <a:r>
              <a:rPr b="1" lang="es-419" sz="1600">
                <a:latin typeface="Calibri"/>
                <a:ea typeface="Calibri"/>
                <a:cs typeface="Calibri"/>
                <a:sym typeface="Calibri"/>
              </a:rPr>
              <a:t> </a:t>
            </a:r>
            <a:r>
              <a:rPr lang="es-419" sz="1600">
                <a:latin typeface="Calibri"/>
                <a:ea typeface="Calibri"/>
                <a:cs typeface="Calibri"/>
                <a:sym typeface="Calibri"/>
              </a:rPr>
              <a:t>I cannot read 50K medical reports. If I extract the symptoms, previous diseases and medications together with the outcome of the patient and put them in a table, I could extract correlations.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pic>
        <p:nvPicPr>
          <p:cNvPr id="268" name="Google Shape;268;p29"/>
          <p:cNvPicPr preferRelativeResize="0"/>
          <p:nvPr/>
        </p:nvPicPr>
        <p:blipFill>
          <a:blip r:embed="rId3">
            <a:alphaModFix/>
          </a:blip>
          <a:stretch>
            <a:fillRect/>
          </a:stretch>
        </p:blipFill>
        <p:spPr>
          <a:xfrm>
            <a:off x="2441925" y="3086937"/>
            <a:ext cx="1063226" cy="1063226"/>
          </a:xfrm>
          <a:prstGeom prst="rect">
            <a:avLst/>
          </a:prstGeom>
          <a:noFill/>
          <a:ln>
            <a:noFill/>
          </a:ln>
        </p:spPr>
      </p:pic>
      <p:cxnSp>
        <p:nvCxnSpPr>
          <p:cNvPr id="269" name="Google Shape;269;p29"/>
          <p:cNvCxnSpPr>
            <a:stCxn id="268" idx="3"/>
            <a:endCxn id="270" idx="1"/>
          </p:cNvCxnSpPr>
          <p:nvPr/>
        </p:nvCxnSpPr>
        <p:spPr>
          <a:xfrm>
            <a:off x="3505150" y="3618550"/>
            <a:ext cx="1586100" cy="0"/>
          </a:xfrm>
          <a:prstGeom prst="straightConnector1">
            <a:avLst/>
          </a:prstGeom>
          <a:noFill/>
          <a:ln cap="flat" cmpd="sng" w="19050">
            <a:solidFill>
              <a:srgbClr val="000000"/>
            </a:solidFill>
            <a:prstDash val="solid"/>
            <a:round/>
            <a:headEnd len="med" w="med" type="none"/>
            <a:tailEnd len="med" w="med" type="triangle"/>
          </a:ln>
        </p:spPr>
      </p:cxnSp>
      <p:pic>
        <p:nvPicPr>
          <p:cNvPr id="270" name="Google Shape;270;p29"/>
          <p:cNvPicPr preferRelativeResize="0"/>
          <p:nvPr/>
        </p:nvPicPr>
        <p:blipFill>
          <a:blip r:embed="rId4">
            <a:alphaModFix/>
          </a:blip>
          <a:stretch>
            <a:fillRect/>
          </a:stretch>
        </p:blipFill>
        <p:spPr>
          <a:xfrm>
            <a:off x="5091350" y="3050088"/>
            <a:ext cx="1136876" cy="1136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Our job at BSC: Finding symptoms in COVID-19 reports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76" name="Google Shape;276;p30"/>
          <p:cNvSpPr txBox="1"/>
          <p:nvPr/>
        </p:nvSpPr>
        <p:spPr>
          <a:xfrm>
            <a:off x="603900" y="836725"/>
            <a:ext cx="75489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We gave to the algorithm:</a:t>
            </a:r>
            <a:r>
              <a:rPr lang="es-419" sz="1600">
                <a:solidFill>
                  <a:schemeClr val="dk1"/>
                </a:solidFill>
                <a:latin typeface="Calibri"/>
                <a:ea typeface="Calibri"/>
                <a:cs typeface="Calibri"/>
                <a:sym typeface="Calibri"/>
              </a:rPr>
              <a:t> past sentences with the symptoms, diseases and medications outlined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The algorithm created rules to:</a:t>
            </a:r>
            <a:r>
              <a:rPr lang="es-419" sz="1600">
                <a:solidFill>
                  <a:schemeClr val="dk1"/>
                </a:solidFill>
                <a:latin typeface="Calibri"/>
                <a:ea typeface="Calibri"/>
                <a:cs typeface="Calibri"/>
                <a:sym typeface="Calibri"/>
              </a:rPr>
              <a:t> decide which word is a symptom, which one a disease, etc.</a:t>
            </a:r>
            <a:endParaRPr b="1"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pic>
        <p:nvPicPr>
          <p:cNvPr id="277" name="Google Shape;277;p30"/>
          <p:cNvPicPr preferRelativeResize="0"/>
          <p:nvPr/>
        </p:nvPicPr>
        <p:blipFill rotWithShape="1">
          <a:blip r:embed="rId3">
            <a:alphaModFix/>
          </a:blip>
          <a:srcRect b="44148" l="0" r="43572" t="33277"/>
          <a:stretch/>
        </p:blipFill>
        <p:spPr>
          <a:xfrm>
            <a:off x="2086000" y="1878263"/>
            <a:ext cx="5244401" cy="11758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452694" y="1971146"/>
            <a:ext cx="8238600" cy="600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Basic NLP concepts</a:t>
            </a:r>
            <a:endParaRPr/>
          </a:p>
          <a:p>
            <a:pPr indent="0" lvl="0" marL="0" rtl="0" algn="l">
              <a:spcBef>
                <a:spcPts val="0"/>
              </a:spcBef>
              <a:spcAft>
                <a:spcPts val="0"/>
              </a:spcAft>
              <a:buNone/>
            </a:pPr>
            <a:r>
              <a:t/>
            </a:r>
            <a:endParaRPr/>
          </a:p>
        </p:txBody>
      </p:sp>
      <p:pic>
        <p:nvPicPr>
          <p:cNvPr id="283" name="Google Shape;283;p31"/>
          <p:cNvPicPr preferRelativeResize="0"/>
          <p:nvPr/>
        </p:nvPicPr>
        <p:blipFill>
          <a:blip r:embed="rId3">
            <a:alphaModFix/>
          </a:blip>
          <a:stretch>
            <a:fillRect/>
          </a:stretch>
        </p:blipFill>
        <p:spPr>
          <a:xfrm>
            <a:off x="4031977" y="2571750"/>
            <a:ext cx="1080050" cy="1080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nvSpPr>
        <p:spPr>
          <a:xfrm>
            <a:off x="600700" y="800925"/>
            <a:ext cx="77823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Gold Standard:</a:t>
            </a:r>
            <a:r>
              <a:rPr lang="es-419" sz="1600">
                <a:solidFill>
                  <a:schemeClr val="dk1"/>
                </a:solidFill>
                <a:latin typeface="Calibri"/>
                <a:ea typeface="Calibri"/>
                <a:cs typeface="Calibri"/>
                <a:sym typeface="Calibri"/>
              </a:rPr>
              <a:t> A thing of superior quality which serves as a</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point of reference. It is used by the Machine Learning algorithm to create the rules. For example, in the points example, it would be the collection of past examples of Black and Red points.</a:t>
            </a:r>
            <a:endParaRPr sz="1600">
              <a:solidFill>
                <a:schemeClr val="dk1"/>
              </a:solidFill>
              <a:latin typeface="Calibri"/>
              <a:ea typeface="Calibri"/>
              <a:cs typeface="Calibri"/>
              <a:sym typeface="Calibri"/>
            </a:endParaRPr>
          </a:p>
        </p:txBody>
      </p:sp>
      <p:sp>
        <p:nvSpPr>
          <p:cNvPr id="289" name="Google Shape;289;p3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nvSpPr>
        <p:spPr>
          <a:xfrm>
            <a:off x="600700" y="800925"/>
            <a:ext cx="7782300" cy="169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Gold Standard:</a:t>
            </a:r>
            <a:r>
              <a:rPr lang="es-419" sz="1600">
                <a:solidFill>
                  <a:schemeClr val="dk1"/>
                </a:solidFill>
                <a:latin typeface="Calibri"/>
                <a:ea typeface="Calibri"/>
                <a:cs typeface="Calibri"/>
                <a:sym typeface="Calibri"/>
              </a:rPr>
              <a:t> A thing of superior quality which serves as a</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point of reference. It is used by the Machine Learning algorithm to create the rules. For example, in the points example, it would be the collection of past examples of Black and Red points.</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1000"/>
              </a:spcAft>
              <a:buClr>
                <a:schemeClr val="dk1"/>
              </a:buClr>
              <a:buSzPts val="1600"/>
              <a:buFont typeface="Calibri"/>
              <a:buChar char="●"/>
            </a:pPr>
            <a:r>
              <a:rPr b="1" lang="es-419" sz="1600">
                <a:solidFill>
                  <a:schemeClr val="dk1"/>
                </a:solidFill>
                <a:latin typeface="Calibri"/>
                <a:ea typeface="Calibri"/>
                <a:cs typeface="Calibri"/>
                <a:sym typeface="Calibri"/>
              </a:rPr>
              <a:t>Corpus: </a:t>
            </a:r>
            <a:r>
              <a:rPr lang="es-419" sz="1600">
                <a:solidFill>
                  <a:schemeClr val="dk1"/>
                </a:solidFill>
                <a:latin typeface="Calibri"/>
                <a:ea typeface="Calibri"/>
                <a:cs typeface="Calibri"/>
                <a:sym typeface="Calibri"/>
              </a:rPr>
              <a:t>Collection of text documents</a:t>
            </a:r>
            <a:endParaRPr sz="1600">
              <a:solidFill>
                <a:schemeClr val="dk1"/>
              </a:solidFill>
              <a:latin typeface="Calibri"/>
              <a:ea typeface="Calibri"/>
              <a:cs typeface="Calibri"/>
              <a:sym typeface="Calibri"/>
            </a:endParaRPr>
          </a:p>
        </p:txBody>
      </p:sp>
      <p:sp>
        <p:nvSpPr>
          <p:cNvPr id="295" name="Google Shape;295;p3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nvSpPr>
        <p:spPr>
          <a:xfrm>
            <a:off x="600700" y="800925"/>
            <a:ext cx="7782300" cy="2386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Gold Standard:</a:t>
            </a:r>
            <a:r>
              <a:rPr lang="es-419" sz="1600">
                <a:solidFill>
                  <a:schemeClr val="dk1"/>
                </a:solidFill>
                <a:latin typeface="Calibri"/>
                <a:ea typeface="Calibri"/>
                <a:cs typeface="Calibri"/>
                <a:sym typeface="Calibri"/>
              </a:rPr>
              <a:t> A thing of superior quality which serves as a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point of reference. It is used by the Machine Learning algorithm to create the rules. For example, in the points example, it would be the collection of past examples of Black and Red points.</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Corpus: </a:t>
            </a:r>
            <a:r>
              <a:rPr lang="es-419" sz="1600">
                <a:solidFill>
                  <a:schemeClr val="dk1"/>
                </a:solidFill>
                <a:latin typeface="Calibri"/>
                <a:ea typeface="Calibri"/>
                <a:cs typeface="Calibri"/>
                <a:sym typeface="Calibri"/>
              </a:rPr>
              <a:t>Collection of text documents</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1000"/>
              </a:spcAft>
              <a:buClr>
                <a:schemeClr val="dk1"/>
              </a:buClr>
              <a:buSzPts val="1600"/>
              <a:buFont typeface="Calibri"/>
              <a:buChar char="●"/>
            </a:pPr>
            <a:r>
              <a:rPr b="1" lang="es-419" sz="1600">
                <a:solidFill>
                  <a:schemeClr val="dk1"/>
                </a:solidFill>
                <a:latin typeface="Calibri"/>
                <a:ea typeface="Calibri"/>
                <a:cs typeface="Calibri"/>
                <a:sym typeface="Calibri"/>
              </a:rPr>
              <a:t>Token:</a:t>
            </a:r>
            <a:r>
              <a:rPr lang="es-419" sz="1600">
                <a:solidFill>
                  <a:schemeClr val="dk1"/>
                </a:solidFill>
                <a:latin typeface="Calibri"/>
                <a:ea typeface="Calibri"/>
                <a:cs typeface="Calibri"/>
                <a:sym typeface="Calibri"/>
              </a:rPr>
              <a:t> sequence of characters in some particular document that are grouped together as a useful semantic unit for processing</a:t>
            </a:r>
            <a:endParaRPr sz="1600">
              <a:solidFill>
                <a:schemeClr val="dk1"/>
              </a:solidFill>
              <a:latin typeface="Calibri"/>
              <a:ea typeface="Calibri"/>
              <a:cs typeface="Calibri"/>
              <a:sym typeface="Calibri"/>
            </a:endParaRPr>
          </a:p>
        </p:txBody>
      </p:sp>
      <p:sp>
        <p:nvSpPr>
          <p:cNvPr id="301" name="Google Shape;301;p3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302" name="Google Shape;302;p34"/>
          <p:cNvSpPr txBox="1"/>
          <p:nvPr/>
        </p:nvSpPr>
        <p:spPr>
          <a:xfrm>
            <a:off x="2027100" y="3231225"/>
            <a:ext cx="6052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1 </a:t>
            </a:r>
            <a:r>
              <a:rPr lang="es-419">
                <a:latin typeface="Calibri"/>
                <a:ea typeface="Calibri"/>
                <a:cs typeface="Calibri"/>
                <a:sym typeface="Calibri"/>
              </a:rPr>
              <a:t>Sentence: </a:t>
            </a:r>
            <a:endParaRPr>
              <a:latin typeface="Calibri"/>
              <a:ea typeface="Calibri"/>
              <a:cs typeface="Calibri"/>
              <a:sym typeface="Calibri"/>
            </a:endParaRPr>
          </a:p>
          <a:p>
            <a:pPr indent="0" lvl="0" marL="914400" rtl="0" algn="l">
              <a:spcBef>
                <a:spcPts val="0"/>
              </a:spcBef>
              <a:spcAft>
                <a:spcPts val="0"/>
              </a:spcAft>
              <a:buNone/>
            </a:pPr>
            <a:r>
              <a:rPr lang="es-419">
                <a:latin typeface="Calibri"/>
                <a:ea typeface="Calibri"/>
                <a:cs typeface="Calibri"/>
                <a:sym typeface="Calibri"/>
              </a:rPr>
              <a:t>La paciente, que vive en Wuhan, tiene fiebre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419">
                <a:latin typeface="Calibri"/>
                <a:ea typeface="Calibri"/>
                <a:cs typeface="Calibri"/>
                <a:sym typeface="Calibri"/>
              </a:rPr>
              <a:t>10 Tokens: </a:t>
            </a:r>
            <a:endParaRPr>
              <a:latin typeface="Calibri"/>
              <a:ea typeface="Calibri"/>
              <a:cs typeface="Calibri"/>
              <a:sym typeface="Calibri"/>
            </a:endParaRPr>
          </a:p>
          <a:p>
            <a:pPr indent="0" lvl="0" marL="914400" rtl="0" algn="l">
              <a:spcBef>
                <a:spcPts val="0"/>
              </a:spcBef>
              <a:spcAft>
                <a:spcPts val="0"/>
              </a:spcAft>
              <a:buNone/>
            </a:pPr>
            <a:r>
              <a:rPr lang="es-419">
                <a:latin typeface="Calibri"/>
                <a:ea typeface="Calibri"/>
                <a:cs typeface="Calibri"/>
                <a:sym typeface="Calibri"/>
              </a:rPr>
              <a:t>La    paciente    ,    que    vive    en    Wuhan    ,    tiene    fiebre</a:t>
            </a:r>
            <a:endParaRPr>
              <a:latin typeface="Calibri"/>
              <a:ea typeface="Calibri"/>
              <a:cs typeface="Calibri"/>
              <a:sym typeface="Calibri"/>
            </a:endParaRPr>
          </a:p>
        </p:txBody>
      </p:sp>
      <p:sp>
        <p:nvSpPr>
          <p:cNvPr id="303" name="Google Shape;303;p34"/>
          <p:cNvSpPr txBox="1"/>
          <p:nvPr/>
        </p:nvSpPr>
        <p:spPr>
          <a:xfrm>
            <a:off x="3318763" y="4044700"/>
            <a:ext cx="7068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4" name="Google Shape;304;p34"/>
          <p:cNvSpPr txBox="1"/>
          <p:nvPr/>
        </p:nvSpPr>
        <p:spPr>
          <a:xfrm>
            <a:off x="2964850" y="4044700"/>
            <a:ext cx="2841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5" name="Google Shape;305;p34"/>
          <p:cNvSpPr txBox="1"/>
          <p:nvPr/>
        </p:nvSpPr>
        <p:spPr>
          <a:xfrm>
            <a:off x="4282350" y="4044700"/>
            <a:ext cx="3687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6" name="Google Shape;306;p34"/>
          <p:cNvSpPr txBox="1"/>
          <p:nvPr/>
        </p:nvSpPr>
        <p:spPr>
          <a:xfrm>
            <a:off x="4737850" y="4044700"/>
            <a:ext cx="3687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7" name="Google Shape;307;p34"/>
          <p:cNvSpPr txBox="1"/>
          <p:nvPr/>
        </p:nvSpPr>
        <p:spPr>
          <a:xfrm>
            <a:off x="5154000" y="4044700"/>
            <a:ext cx="3228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8" name="Google Shape;308;p34"/>
          <p:cNvSpPr txBox="1"/>
          <p:nvPr/>
        </p:nvSpPr>
        <p:spPr>
          <a:xfrm>
            <a:off x="5524250" y="4044700"/>
            <a:ext cx="6138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9" name="Google Shape;309;p34"/>
          <p:cNvSpPr txBox="1"/>
          <p:nvPr/>
        </p:nvSpPr>
        <p:spPr>
          <a:xfrm>
            <a:off x="6406025" y="4044700"/>
            <a:ext cx="4425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10" name="Google Shape;310;p34"/>
          <p:cNvSpPr txBox="1"/>
          <p:nvPr/>
        </p:nvSpPr>
        <p:spPr>
          <a:xfrm>
            <a:off x="6937325" y="4044700"/>
            <a:ext cx="5079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11" name="Google Shape;311;p34"/>
          <p:cNvSpPr txBox="1"/>
          <p:nvPr/>
        </p:nvSpPr>
        <p:spPr>
          <a:xfrm>
            <a:off x="6185500" y="4044700"/>
            <a:ext cx="1671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12" name="Google Shape;312;p34"/>
          <p:cNvSpPr txBox="1"/>
          <p:nvPr/>
        </p:nvSpPr>
        <p:spPr>
          <a:xfrm>
            <a:off x="4070438" y="4044700"/>
            <a:ext cx="1671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46125" y="192050"/>
            <a:ext cx="8997900" cy="363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sz="2200"/>
              <a:t>Basic NLP concepts</a:t>
            </a:r>
            <a:endParaRPr sz="2200"/>
          </a:p>
        </p:txBody>
      </p:sp>
      <p:sp>
        <p:nvSpPr>
          <p:cNvPr id="318" name="Google Shape;318;p35"/>
          <p:cNvSpPr/>
          <p:nvPr/>
        </p:nvSpPr>
        <p:spPr>
          <a:xfrm>
            <a:off x="316900" y="1795025"/>
            <a:ext cx="1312800" cy="786000"/>
          </a:xfrm>
          <a:prstGeom prst="flowChartAlternateProcess">
            <a:avLst/>
          </a:prstGeom>
          <a:solidFill>
            <a:srgbClr val="123C72"/>
          </a:solidFill>
          <a:ln cap="flat" cmpd="sng" w="38100">
            <a:solidFill>
              <a:srgbClr val="123C72"/>
            </a:solidFill>
            <a:prstDash val="solid"/>
            <a:round/>
            <a:headEnd len="sm" w="sm" type="none"/>
            <a:tailEnd len="sm" w="sm" type="none"/>
          </a:ln>
        </p:spPr>
        <p:txBody>
          <a:bodyPr anchorCtr="0" anchor="ctr" bIns="91425" lIns="90000" spcFirstLastPara="1" rIns="91425" wrap="square" tIns="91425">
            <a:noAutofit/>
          </a:bodyPr>
          <a:lstStyle/>
          <a:p>
            <a:pPr indent="0" lvl="0" marL="0" rtl="0" algn="ctr">
              <a:spcBef>
                <a:spcPts val="0"/>
              </a:spcBef>
              <a:spcAft>
                <a:spcPts val="0"/>
              </a:spcAft>
              <a:buNone/>
            </a:pPr>
            <a:r>
              <a:rPr b="1" lang="es-419" sz="1800">
                <a:solidFill>
                  <a:srgbClr val="FFFFFF"/>
                </a:solidFill>
                <a:latin typeface="Calibri"/>
                <a:ea typeface="Calibri"/>
                <a:cs typeface="Calibri"/>
                <a:sym typeface="Calibri"/>
              </a:rPr>
              <a:t>Input</a:t>
            </a:r>
            <a:endParaRPr baseline="30000" sz="1800">
              <a:solidFill>
                <a:srgbClr val="FFFFFF"/>
              </a:solidFill>
              <a:latin typeface="Calibri"/>
              <a:ea typeface="Calibri"/>
              <a:cs typeface="Calibri"/>
              <a:sym typeface="Calibri"/>
            </a:endParaRPr>
          </a:p>
        </p:txBody>
      </p:sp>
      <p:cxnSp>
        <p:nvCxnSpPr>
          <p:cNvPr id="319" name="Google Shape;319;p35"/>
          <p:cNvCxnSpPr>
            <a:stCxn id="318" idx="3"/>
            <a:endCxn id="320" idx="1"/>
          </p:cNvCxnSpPr>
          <p:nvPr/>
        </p:nvCxnSpPr>
        <p:spPr>
          <a:xfrm>
            <a:off x="1629700" y="2188025"/>
            <a:ext cx="350400" cy="0"/>
          </a:xfrm>
          <a:prstGeom prst="straightConnector1">
            <a:avLst/>
          </a:prstGeom>
          <a:noFill/>
          <a:ln cap="flat" cmpd="sng" w="9525">
            <a:solidFill>
              <a:srgbClr val="124484"/>
            </a:solidFill>
            <a:prstDash val="solid"/>
            <a:round/>
            <a:headEnd len="med" w="med" type="none"/>
            <a:tailEnd len="med" w="med" type="triangle"/>
          </a:ln>
        </p:spPr>
      </p:cxnSp>
      <p:sp>
        <p:nvSpPr>
          <p:cNvPr id="320" name="Google Shape;320;p35"/>
          <p:cNvSpPr/>
          <p:nvPr/>
        </p:nvSpPr>
        <p:spPr>
          <a:xfrm>
            <a:off x="1980102" y="1972475"/>
            <a:ext cx="1180200" cy="431100"/>
          </a:xfrm>
          <a:prstGeom prst="flowChartAlternateProcess">
            <a:avLst/>
          </a:prstGeom>
          <a:noFill/>
          <a:ln cap="flat" cmpd="sng" w="38100">
            <a:solidFill>
              <a:srgbClr val="123C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123C72"/>
                </a:solidFill>
                <a:latin typeface="Calibri"/>
                <a:ea typeface="Calibri"/>
                <a:cs typeface="Calibri"/>
                <a:sym typeface="Calibri"/>
              </a:rPr>
              <a:t>Plain </a:t>
            </a:r>
            <a:r>
              <a:rPr b="1" lang="es-419">
                <a:solidFill>
                  <a:srgbClr val="123C72"/>
                </a:solidFill>
                <a:latin typeface="Calibri"/>
                <a:ea typeface="Calibri"/>
                <a:cs typeface="Calibri"/>
                <a:sym typeface="Calibri"/>
              </a:rPr>
              <a:t>text</a:t>
            </a:r>
            <a:r>
              <a:rPr lang="es-419">
                <a:solidFill>
                  <a:srgbClr val="123C72"/>
                </a:solidFill>
                <a:latin typeface="Calibri"/>
                <a:ea typeface="Calibri"/>
                <a:cs typeface="Calibri"/>
                <a:sym typeface="Calibri"/>
              </a:rPr>
              <a:t> </a:t>
            </a:r>
            <a:endParaRPr baseline="30000">
              <a:latin typeface="Calibri"/>
              <a:ea typeface="Calibri"/>
              <a:cs typeface="Calibri"/>
              <a:sym typeface="Calibri"/>
            </a:endParaRPr>
          </a:p>
        </p:txBody>
      </p:sp>
      <p:pic>
        <p:nvPicPr>
          <p:cNvPr id="321" name="Google Shape;321;p35"/>
          <p:cNvPicPr preferRelativeResize="0"/>
          <p:nvPr/>
        </p:nvPicPr>
        <p:blipFill>
          <a:blip r:embed="rId3">
            <a:alphaModFix/>
          </a:blip>
          <a:stretch>
            <a:fillRect/>
          </a:stretch>
        </p:blipFill>
        <p:spPr>
          <a:xfrm>
            <a:off x="3317525" y="1703000"/>
            <a:ext cx="5647551" cy="970050"/>
          </a:xfrm>
          <a:prstGeom prst="rect">
            <a:avLst/>
          </a:prstGeom>
          <a:noFill/>
          <a:ln cap="flat" cmpd="sng" w="9525">
            <a:solidFill>
              <a:srgbClr val="000000"/>
            </a:solidFill>
            <a:prstDash val="solid"/>
            <a:round/>
            <a:headEnd len="sm" w="sm" type="none"/>
            <a:tailEnd len="sm" w="sm" type="none"/>
          </a:ln>
        </p:spPr>
      </p:pic>
      <p:sp>
        <p:nvSpPr>
          <p:cNvPr id="322" name="Google Shape;322;p35"/>
          <p:cNvSpPr txBox="1"/>
          <p:nvPr/>
        </p:nvSpPr>
        <p:spPr>
          <a:xfrm>
            <a:off x="600700" y="800925"/>
            <a:ext cx="7782300" cy="694500"/>
          </a:xfrm>
          <a:prstGeom prst="rect">
            <a:avLst/>
          </a:prstGeom>
          <a:noFill/>
          <a:ln>
            <a:noFill/>
          </a:ln>
        </p:spPr>
        <p:txBody>
          <a:bodyPr anchorCtr="0" anchor="t" bIns="91425" lIns="91425" spcFirstLastPara="1" rIns="91425" wrap="square" tIns="91425">
            <a:spAutoFit/>
          </a:bodyPr>
          <a:lstStyle/>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Named Entity Recognition (NER)</a:t>
            </a:r>
            <a:r>
              <a:rPr lang="es-419" sz="1600">
                <a:solidFill>
                  <a:schemeClr val="dk1"/>
                </a:solidFill>
                <a:latin typeface="Calibri"/>
                <a:ea typeface="Calibri"/>
                <a:cs typeface="Calibri"/>
                <a:sym typeface="Calibri"/>
              </a:rPr>
              <a:t>: detection and classification of</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relevant parts of text </a:t>
            </a:r>
            <a:r>
              <a:rPr lang="es-419" sz="1600">
                <a:solidFill>
                  <a:schemeClr val="dk1"/>
                </a:solidFill>
                <a:latin typeface="Calibri"/>
                <a:ea typeface="Calibri"/>
                <a:cs typeface="Calibri"/>
                <a:sym typeface="Calibri"/>
              </a:rPr>
              <a:t>(entities)</a:t>
            </a:r>
            <a:endParaRPr sz="16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6"/>
          <p:cNvPicPr preferRelativeResize="0"/>
          <p:nvPr/>
        </p:nvPicPr>
        <p:blipFill rotWithShape="1">
          <a:blip r:embed="rId3">
            <a:alphaModFix/>
          </a:blip>
          <a:srcRect b="44148" l="0" r="43572" t="33277"/>
          <a:stretch/>
        </p:blipFill>
        <p:spPr>
          <a:xfrm>
            <a:off x="3720675" y="3044388"/>
            <a:ext cx="5244401" cy="1175876"/>
          </a:xfrm>
          <a:prstGeom prst="rect">
            <a:avLst/>
          </a:prstGeom>
          <a:noFill/>
          <a:ln cap="flat" cmpd="sng" w="9525">
            <a:solidFill>
              <a:srgbClr val="000000"/>
            </a:solidFill>
            <a:prstDash val="solid"/>
            <a:round/>
            <a:headEnd len="sm" w="sm" type="none"/>
            <a:tailEnd len="sm" w="sm" type="none"/>
          </a:ln>
        </p:spPr>
      </p:pic>
      <p:sp>
        <p:nvSpPr>
          <p:cNvPr id="328" name="Google Shape;328;p36"/>
          <p:cNvSpPr txBox="1"/>
          <p:nvPr>
            <p:ph type="title"/>
          </p:nvPr>
        </p:nvSpPr>
        <p:spPr>
          <a:xfrm>
            <a:off x="146125" y="192050"/>
            <a:ext cx="8997900" cy="363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sz="2200"/>
              <a:t>Basic NLP concepts</a:t>
            </a:r>
            <a:endParaRPr sz="2200"/>
          </a:p>
        </p:txBody>
      </p:sp>
      <p:sp>
        <p:nvSpPr>
          <p:cNvPr id="329" name="Google Shape;329;p36"/>
          <p:cNvSpPr/>
          <p:nvPr/>
        </p:nvSpPr>
        <p:spPr>
          <a:xfrm>
            <a:off x="316900" y="1795025"/>
            <a:ext cx="1312800" cy="786000"/>
          </a:xfrm>
          <a:prstGeom prst="flowChartAlternateProcess">
            <a:avLst/>
          </a:prstGeom>
          <a:solidFill>
            <a:srgbClr val="123C72"/>
          </a:solidFill>
          <a:ln cap="flat" cmpd="sng" w="38100">
            <a:solidFill>
              <a:srgbClr val="123C72"/>
            </a:solidFill>
            <a:prstDash val="solid"/>
            <a:round/>
            <a:headEnd len="sm" w="sm" type="none"/>
            <a:tailEnd len="sm" w="sm" type="none"/>
          </a:ln>
        </p:spPr>
        <p:txBody>
          <a:bodyPr anchorCtr="0" anchor="ctr" bIns="91425" lIns="90000" spcFirstLastPara="1" rIns="91425" wrap="square" tIns="91425">
            <a:noAutofit/>
          </a:bodyPr>
          <a:lstStyle/>
          <a:p>
            <a:pPr indent="0" lvl="0" marL="0" rtl="0" algn="ctr">
              <a:spcBef>
                <a:spcPts val="0"/>
              </a:spcBef>
              <a:spcAft>
                <a:spcPts val="0"/>
              </a:spcAft>
              <a:buNone/>
            </a:pPr>
            <a:r>
              <a:rPr b="1" lang="es-419" sz="1800">
                <a:solidFill>
                  <a:srgbClr val="FFFFFF"/>
                </a:solidFill>
                <a:latin typeface="Calibri"/>
                <a:ea typeface="Calibri"/>
                <a:cs typeface="Calibri"/>
                <a:sym typeface="Calibri"/>
              </a:rPr>
              <a:t>Input</a:t>
            </a:r>
            <a:endParaRPr baseline="30000" sz="1800">
              <a:solidFill>
                <a:srgbClr val="FFFFFF"/>
              </a:solidFill>
              <a:latin typeface="Calibri"/>
              <a:ea typeface="Calibri"/>
              <a:cs typeface="Calibri"/>
              <a:sym typeface="Calibri"/>
            </a:endParaRPr>
          </a:p>
        </p:txBody>
      </p:sp>
      <p:sp>
        <p:nvSpPr>
          <p:cNvPr id="330" name="Google Shape;330;p36"/>
          <p:cNvSpPr/>
          <p:nvPr/>
        </p:nvSpPr>
        <p:spPr>
          <a:xfrm>
            <a:off x="316900" y="3239325"/>
            <a:ext cx="1312800" cy="786000"/>
          </a:xfrm>
          <a:prstGeom prst="flowChartAlternateProcess">
            <a:avLst/>
          </a:prstGeom>
          <a:solidFill>
            <a:srgbClr val="123C72"/>
          </a:solidFill>
          <a:ln cap="flat" cmpd="sng" w="38100">
            <a:solidFill>
              <a:srgbClr val="123C72"/>
            </a:solidFill>
            <a:prstDash val="solid"/>
            <a:round/>
            <a:headEnd len="sm" w="sm" type="none"/>
            <a:tailEnd len="sm" w="sm" type="none"/>
          </a:ln>
        </p:spPr>
        <p:txBody>
          <a:bodyPr anchorCtr="0" anchor="ctr" bIns="91425" lIns="90000" spcFirstLastPara="1" rIns="91425" wrap="square" tIns="91425">
            <a:noAutofit/>
          </a:bodyPr>
          <a:lstStyle/>
          <a:p>
            <a:pPr indent="0" lvl="0" marL="0" rtl="0" algn="ctr">
              <a:spcBef>
                <a:spcPts val="0"/>
              </a:spcBef>
              <a:spcAft>
                <a:spcPts val="0"/>
              </a:spcAft>
              <a:buNone/>
            </a:pPr>
            <a:r>
              <a:rPr b="1" lang="es-419" sz="1800">
                <a:solidFill>
                  <a:srgbClr val="FFFFFF"/>
                </a:solidFill>
                <a:latin typeface="Calibri"/>
                <a:ea typeface="Calibri"/>
                <a:cs typeface="Calibri"/>
                <a:sym typeface="Calibri"/>
              </a:rPr>
              <a:t>Output</a:t>
            </a:r>
            <a:endParaRPr baseline="30000" sz="1800">
              <a:solidFill>
                <a:srgbClr val="FFFFFF"/>
              </a:solidFill>
              <a:latin typeface="Calibri"/>
              <a:ea typeface="Calibri"/>
              <a:cs typeface="Calibri"/>
              <a:sym typeface="Calibri"/>
            </a:endParaRPr>
          </a:p>
        </p:txBody>
      </p:sp>
      <p:cxnSp>
        <p:nvCxnSpPr>
          <p:cNvPr id="331" name="Google Shape;331;p36"/>
          <p:cNvCxnSpPr>
            <a:stCxn id="329" idx="3"/>
            <a:endCxn id="332" idx="1"/>
          </p:cNvCxnSpPr>
          <p:nvPr/>
        </p:nvCxnSpPr>
        <p:spPr>
          <a:xfrm>
            <a:off x="1629700" y="2188025"/>
            <a:ext cx="350400" cy="0"/>
          </a:xfrm>
          <a:prstGeom prst="straightConnector1">
            <a:avLst/>
          </a:prstGeom>
          <a:noFill/>
          <a:ln cap="flat" cmpd="sng" w="9525">
            <a:solidFill>
              <a:srgbClr val="124484"/>
            </a:solidFill>
            <a:prstDash val="solid"/>
            <a:round/>
            <a:headEnd len="med" w="med" type="none"/>
            <a:tailEnd len="med" w="med" type="triangle"/>
          </a:ln>
        </p:spPr>
      </p:cxnSp>
      <p:sp>
        <p:nvSpPr>
          <p:cNvPr id="333" name="Google Shape;333;p36"/>
          <p:cNvSpPr/>
          <p:nvPr/>
        </p:nvSpPr>
        <p:spPr>
          <a:xfrm>
            <a:off x="1929338" y="3077475"/>
            <a:ext cx="1546200" cy="1109700"/>
          </a:xfrm>
          <a:prstGeom prst="flowChartAlternateProcess">
            <a:avLst/>
          </a:prstGeom>
          <a:noFill/>
          <a:ln cap="flat" cmpd="sng" w="38100">
            <a:solidFill>
              <a:srgbClr val="123C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123C72"/>
                </a:solidFill>
                <a:latin typeface="Calibri"/>
                <a:ea typeface="Calibri"/>
                <a:cs typeface="Calibri"/>
                <a:sym typeface="Calibri"/>
              </a:rPr>
              <a:t>Detected </a:t>
            </a:r>
            <a:r>
              <a:rPr b="1" lang="es-419" sz="1200">
                <a:solidFill>
                  <a:srgbClr val="123C72"/>
                </a:solidFill>
                <a:latin typeface="Calibri"/>
                <a:ea typeface="Calibri"/>
                <a:cs typeface="Calibri"/>
                <a:sym typeface="Calibri"/>
              </a:rPr>
              <a:t>relevant</a:t>
            </a:r>
            <a:r>
              <a:rPr lang="es-419" sz="1200">
                <a:solidFill>
                  <a:srgbClr val="123C72"/>
                </a:solidFill>
                <a:latin typeface="Calibri"/>
                <a:ea typeface="Calibri"/>
                <a:cs typeface="Calibri"/>
                <a:sym typeface="Calibri"/>
              </a:rPr>
              <a:t> parts of </a:t>
            </a:r>
            <a:r>
              <a:rPr b="1" lang="es-419" sz="1200">
                <a:solidFill>
                  <a:srgbClr val="123C72"/>
                </a:solidFill>
                <a:latin typeface="Calibri"/>
                <a:ea typeface="Calibri"/>
                <a:cs typeface="Calibri"/>
                <a:sym typeface="Calibri"/>
              </a:rPr>
              <a:t>text</a:t>
            </a:r>
            <a:r>
              <a:rPr lang="es-419" sz="1200">
                <a:solidFill>
                  <a:srgbClr val="123C72"/>
                </a:solidFill>
                <a:latin typeface="Calibri"/>
                <a:ea typeface="Calibri"/>
                <a:cs typeface="Calibri"/>
                <a:sym typeface="Calibri"/>
              </a:rPr>
              <a:t> </a:t>
            </a:r>
            <a:r>
              <a:rPr b="1" lang="es-419" sz="1200">
                <a:solidFill>
                  <a:srgbClr val="123C72"/>
                </a:solidFill>
                <a:latin typeface="Calibri"/>
                <a:ea typeface="Calibri"/>
                <a:cs typeface="Calibri"/>
                <a:sym typeface="Calibri"/>
              </a:rPr>
              <a:t>categorized</a:t>
            </a:r>
            <a:r>
              <a:rPr lang="es-419" sz="1200">
                <a:solidFill>
                  <a:srgbClr val="123C72"/>
                </a:solidFill>
                <a:latin typeface="Calibri"/>
                <a:ea typeface="Calibri"/>
                <a:cs typeface="Calibri"/>
                <a:sym typeface="Calibri"/>
              </a:rPr>
              <a:t> </a:t>
            </a:r>
            <a:endParaRPr baseline="30000" sz="1200">
              <a:latin typeface="Calibri"/>
              <a:ea typeface="Calibri"/>
              <a:cs typeface="Calibri"/>
              <a:sym typeface="Calibri"/>
            </a:endParaRPr>
          </a:p>
        </p:txBody>
      </p:sp>
      <p:cxnSp>
        <p:nvCxnSpPr>
          <p:cNvPr id="334" name="Google Shape;334;p36"/>
          <p:cNvCxnSpPr>
            <a:stCxn id="330" idx="3"/>
            <a:endCxn id="333" idx="1"/>
          </p:cNvCxnSpPr>
          <p:nvPr/>
        </p:nvCxnSpPr>
        <p:spPr>
          <a:xfrm>
            <a:off x="1629700" y="3632325"/>
            <a:ext cx="299700" cy="0"/>
          </a:xfrm>
          <a:prstGeom prst="straightConnector1">
            <a:avLst/>
          </a:prstGeom>
          <a:noFill/>
          <a:ln cap="flat" cmpd="sng" w="9525">
            <a:solidFill>
              <a:srgbClr val="124484"/>
            </a:solidFill>
            <a:prstDash val="solid"/>
            <a:round/>
            <a:headEnd len="med" w="med" type="none"/>
            <a:tailEnd len="med" w="med" type="triangle"/>
          </a:ln>
        </p:spPr>
      </p:cxnSp>
      <p:sp>
        <p:nvSpPr>
          <p:cNvPr id="335" name="Google Shape;335;p36"/>
          <p:cNvSpPr txBox="1"/>
          <p:nvPr/>
        </p:nvSpPr>
        <p:spPr>
          <a:xfrm>
            <a:off x="3775163" y="4187200"/>
            <a:ext cx="513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latin typeface="Calibri"/>
                <a:ea typeface="Calibri"/>
                <a:cs typeface="Calibri"/>
                <a:sym typeface="Calibri"/>
              </a:rPr>
              <a:t>COVID-19 clinical case report with entities detected by NER system</a:t>
            </a:r>
            <a:endParaRPr sz="1200">
              <a:latin typeface="Calibri"/>
              <a:ea typeface="Calibri"/>
              <a:cs typeface="Calibri"/>
              <a:sym typeface="Calibri"/>
            </a:endParaRPr>
          </a:p>
        </p:txBody>
      </p:sp>
      <p:sp>
        <p:nvSpPr>
          <p:cNvPr id="332" name="Google Shape;332;p36"/>
          <p:cNvSpPr/>
          <p:nvPr/>
        </p:nvSpPr>
        <p:spPr>
          <a:xfrm>
            <a:off x="1980102" y="1972475"/>
            <a:ext cx="1180200" cy="431100"/>
          </a:xfrm>
          <a:prstGeom prst="flowChartAlternateProcess">
            <a:avLst/>
          </a:prstGeom>
          <a:noFill/>
          <a:ln cap="flat" cmpd="sng" w="38100">
            <a:solidFill>
              <a:srgbClr val="123C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123C72"/>
                </a:solidFill>
                <a:latin typeface="Calibri"/>
                <a:ea typeface="Calibri"/>
                <a:cs typeface="Calibri"/>
                <a:sym typeface="Calibri"/>
              </a:rPr>
              <a:t>Plain </a:t>
            </a:r>
            <a:r>
              <a:rPr b="1" lang="es-419">
                <a:solidFill>
                  <a:srgbClr val="123C72"/>
                </a:solidFill>
                <a:latin typeface="Calibri"/>
                <a:ea typeface="Calibri"/>
                <a:cs typeface="Calibri"/>
                <a:sym typeface="Calibri"/>
              </a:rPr>
              <a:t>text</a:t>
            </a:r>
            <a:r>
              <a:rPr lang="es-419">
                <a:solidFill>
                  <a:srgbClr val="123C72"/>
                </a:solidFill>
                <a:latin typeface="Calibri"/>
                <a:ea typeface="Calibri"/>
                <a:cs typeface="Calibri"/>
                <a:sym typeface="Calibri"/>
              </a:rPr>
              <a:t> </a:t>
            </a:r>
            <a:endParaRPr baseline="30000">
              <a:latin typeface="Calibri"/>
              <a:ea typeface="Calibri"/>
              <a:cs typeface="Calibri"/>
              <a:sym typeface="Calibri"/>
            </a:endParaRPr>
          </a:p>
        </p:txBody>
      </p:sp>
      <p:pic>
        <p:nvPicPr>
          <p:cNvPr id="336" name="Google Shape;336;p36"/>
          <p:cNvPicPr preferRelativeResize="0"/>
          <p:nvPr/>
        </p:nvPicPr>
        <p:blipFill>
          <a:blip r:embed="rId4">
            <a:alphaModFix/>
          </a:blip>
          <a:stretch>
            <a:fillRect/>
          </a:stretch>
        </p:blipFill>
        <p:spPr>
          <a:xfrm>
            <a:off x="3317525" y="1703000"/>
            <a:ext cx="5647551" cy="970050"/>
          </a:xfrm>
          <a:prstGeom prst="rect">
            <a:avLst/>
          </a:prstGeom>
          <a:noFill/>
          <a:ln cap="flat" cmpd="sng" w="9525">
            <a:solidFill>
              <a:srgbClr val="000000"/>
            </a:solidFill>
            <a:prstDash val="solid"/>
            <a:round/>
            <a:headEnd len="sm" w="sm" type="none"/>
            <a:tailEnd len="sm" w="sm" type="none"/>
          </a:ln>
        </p:spPr>
      </p:pic>
      <p:sp>
        <p:nvSpPr>
          <p:cNvPr id="337" name="Google Shape;337;p36"/>
          <p:cNvSpPr txBox="1"/>
          <p:nvPr/>
        </p:nvSpPr>
        <p:spPr>
          <a:xfrm>
            <a:off x="600700" y="800925"/>
            <a:ext cx="7782300" cy="694500"/>
          </a:xfrm>
          <a:prstGeom prst="rect">
            <a:avLst/>
          </a:prstGeom>
          <a:noFill/>
          <a:ln>
            <a:noFill/>
          </a:ln>
        </p:spPr>
        <p:txBody>
          <a:bodyPr anchorCtr="0" anchor="t" bIns="91425" lIns="91425" spcFirstLastPara="1" rIns="91425" wrap="square" tIns="91425">
            <a:spAutoFit/>
          </a:bodyPr>
          <a:lstStyle/>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Named Entity Recognition (NER)</a:t>
            </a:r>
            <a:r>
              <a:rPr lang="es-419" sz="1600">
                <a:solidFill>
                  <a:schemeClr val="dk1"/>
                </a:solidFill>
                <a:latin typeface="Calibri"/>
                <a:ea typeface="Calibri"/>
                <a:cs typeface="Calibri"/>
                <a:sym typeface="Calibri"/>
              </a:rPr>
              <a:t>: detection and classification of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relevant parts of text (entities)</a:t>
            </a:r>
            <a:endParaRPr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nvSpPr>
        <p:spPr>
          <a:xfrm>
            <a:off x="600700" y="800925"/>
            <a:ext cx="7782300" cy="694500"/>
          </a:xfrm>
          <a:prstGeom prst="rect">
            <a:avLst/>
          </a:prstGeom>
          <a:noFill/>
          <a:ln>
            <a:noFill/>
          </a:ln>
        </p:spPr>
        <p:txBody>
          <a:bodyPr anchorCtr="0" anchor="t" bIns="91425" lIns="91425" spcFirstLastPara="1" rIns="91425" wrap="square" tIns="91425">
            <a:spAutoFit/>
          </a:bodyPr>
          <a:lstStyle/>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Text Classification: </a:t>
            </a:r>
            <a:r>
              <a:rPr lang="es-419" sz="1600">
                <a:solidFill>
                  <a:schemeClr val="dk1"/>
                </a:solidFill>
                <a:latin typeface="Calibri"/>
                <a:ea typeface="Calibri"/>
                <a:cs typeface="Calibri"/>
                <a:sym typeface="Calibri"/>
              </a:rPr>
              <a:t>categorizing text into organized groups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(for example, into medical areas) </a:t>
            </a:r>
            <a:endParaRPr sz="1600">
              <a:solidFill>
                <a:schemeClr val="dk1"/>
              </a:solidFill>
              <a:latin typeface="Calibri"/>
              <a:ea typeface="Calibri"/>
              <a:cs typeface="Calibri"/>
              <a:sym typeface="Calibri"/>
            </a:endParaRPr>
          </a:p>
        </p:txBody>
      </p:sp>
      <p:sp>
        <p:nvSpPr>
          <p:cNvPr id="343" name="Google Shape;343;p3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344" name="Google Shape;344;p37"/>
          <p:cNvPicPr preferRelativeResize="0"/>
          <p:nvPr/>
        </p:nvPicPr>
        <p:blipFill>
          <a:blip r:embed="rId3">
            <a:alphaModFix/>
          </a:blip>
          <a:stretch>
            <a:fillRect/>
          </a:stretch>
        </p:blipFill>
        <p:spPr>
          <a:xfrm>
            <a:off x="814800" y="2069100"/>
            <a:ext cx="1742875" cy="1742875"/>
          </a:xfrm>
          <a:prstGeom prst="rect">
            <a:avLst/>
          </a:prstGeom>
          <a:noFill/>
          <a:ln>
            <a:noFill/>
          </a:ln>
        </p:spPr>
      </p:pic>
      <p:pic>
        <p:nvPicPr>
          <p:cNvPr id="345" name="Google Shape;345;p37"/>
          <p:cNvPicPr preferRelativeResize="0"/>
          <p:nvPr/>
        </p:nvPicPr>
        <p:blipFill>
          <a:blip r:embed="rId4">
            <a:alphaModFix/>
          </a:blip>
          <a:stretch>
            <a:fillRect/>
          </a:stretch>
        </p:blipFill>
        <p:spPr>
          <a:xfrm>
            <a:off x="4698125" y="1477600"/>
            <a:ext cx="947450" cy="947450"/>
          </a:xfrm>
          <a:prstGeom prst="rect">
            <a:avLst/>
          </a:prstGeom>
          <a:noFill/>
          <a:ln>
            <a:noFill/>
          </a:ln>
        </p:spPr>
      </p:pic>
      <p:pic>
        <p:nvPicPr>
          <p:cNvPr id="346" name="Google Shape;346;p37"/>
          <p:cNvPicPr preferRelativeResize="0"/>
          <p:nvPr/>
        </p:nvPicPr>
        <p:blipFill>
          <a:blip r:embed="rId4">
            <a:alphaModFix/>
          </a:blip>
          <a:stretch>
            <a:fillRect/>
          </a:stretch>
        </p:blipFill>
        <p:spPr>
          <a:xfrm>
            <a:off x="4698125" y="2670625"/>
            <a:ext cx="947450" cy="947450"/>
          </a:xfrm>
          <a:prstGeom prst="rect">
            <a:avLst/>
          </a:prstGeom>
          <a:noFill/>
          <a:ln>
            <a:noFill/>
          </a:ln>
        </p:spPr>
      </p:pic>
      <p:pic>
        <p:nvPicPr>
          <p:cNvPr id="347" name="Google Shape;347;p37"/>
          <p:cNvPicPr preferRelativeResize="0"/>
          <p:nvPr/>
        </p:nvPicPr>
        <p:blipFill>
          <a:blip r:embed="rId4">
            <a:alphaModFix/>
          </a:blip>
          <a:stretch>
            <a:fillRect/>
          </a:stretch>
        </p:blipFill>
        <p:spPr>
          <a:xfrm>
            <a:off x="4698125" y="3863650"/>
            <a:ext cx="947450" cy="947450"/>
          </a:xfrm>
          <a:prstGeom prst="rect">
            <a:avLst/>
          </a:prstGeom>
          <a:noFill/>
          <a:ln>
            <a:noFill/>
          </a:ln>
        </p:spPr>
      </p:pic>
      <p:cxnSp>
        <p:nvCxnSpPr>
          <p:cNvPr id="348" name="Google Shape;348;p37"/>
          <p:cNvCxnSpPr>
            <a:stCxn id="344" idx="3"/>
            <a:endCxn id="345" idx="1"/>
          </p:cNvCxnSpPr>
          <p:nvPr/>
        </p:nvCxnSpPr>
        <p:spPr>
          <a:xfrm flipH="1" rot="10800000">
            <a:off x="2557675" y="1951437"/>
            <a:ext cx="2140500" cy="989100"/>
          </a:xfrm>
          <a:prstGeom prst="straightConnector1">
            <a:avLst/>
          </a:prstGeom>
          <a:noFill/>
          <a:ln cap="flat" cmpd="sng" w="19050">
            <a:solidFill>
              <a:srgbClr val="000000"/>
            </a:solidFill>
            <a:prstDash val="solid"/>
            <a:round/>
            <a:headEnd len="med" w="med" type="none"/>
            <a:tailEnd len="med" w="med" type="triangle"/>
          </a:ln>
        </p:spPr>
      </p:cxnSp>
      <p:cxnSp>
        <p:nvCxnSpPr>
          <p:cNvPr id="349" name="Google Shape;349;p37"/>
          <p:cNvCxnSpPr>
            <a:stCxn id="344" idx="3"/>
            <a:endCxn id="346" idx="1"/>
          </p:cNvCxnSpPr>
          <p:nvPr/>
        </p:nvCxnSpPr>
        <p:spPr>
          <a:xfrm>
            <a:off x="2557675" y="2940537"/>
            <a:ext cx="2140500" cy="203700"/>
          </a:xfrm>
          <a:prstGeom prst="straightConnector1">
            <a:avLst/>
          </a:prstGeom>
          <a:noFill/>
          <a:ln cap="flat" cmpd="sng" w="19050">
            <a:solidFill>
              <a:srgbClr val="000000"/>
            </a:solidFill>
            <a:prstDash val="solid"/>
            <a:round/>
            <a:headEnd len="med" w="med" type="none"/>
            <a:tailEnd len="med" w="med" type="triangle"/>
          </a:ln>
        </p:spPr>
      </p:cxnSp>
      <p:cxnSp>
        <p:nvCxnSpPr>
          <p:cNvPr id="350" name="Google Shape;350;p37"/>
          <p:cNvCxnSpPr>
            <a:stCxn id="344" idx="3"/>
            <a:endCxn id="347" idx="1"/>
          </p:cNvCxnSpPr>
          <p:nvPr/>
        </p:nvCxnSpPr>
        <p:spPr>
          <a:xfrm>
            <a:off x="2557675" y="2940537"/>
            <a:ext cx="2140500" cy="1396800"/>
          </a:xfrm>
          <a:prstGeom prst="straightConnector1">
            <a:avLst/>
          </a:prstGeom>
          <a:noFill/>
          <a:ln cap="flat" cmpd="sng" w="19050">
            <a:solidFill>
              <a:srgbClr val="000000"/>
            </a:solidFill>
            <a:prstDash val="solid"/>
            <a:round/>
            <a:headEnd len="med" w="med" type="none"/>
            <a:tailEnd len="med" w="med" type="triangle"/>
          </a:ln>
        </p:spPr>
      </p:cxnSp>
      <p:sp>
        <p:nvSpPr>
          <p:cNvPr id="351" name="Google Shape;351;p37"/>
          <p:cNvSpPr txBox="1"/>
          <p:nvPr/>
        </p:nvSpPr>
        <p:spPr>
          <a:xfrm>
            <a:off x="5835175" y="1735450"/>
            <a:ext cx="29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Oncology</a:t>
            </a:r>
            <a:endParaRPr sz="1600">
              <a:latin typeface="Calibri"/>
              <a:ea typeface="Calibri"/>
              <a:cs typeface="Calibri"/>
              <a:sym typeface="Calibri"/>
            </a:endParaRPr>
          </a:p>
        </p:txBody>
      </p:sp>
      <p:sp>
        <p:nvSpPr>
          <p:cNvPr id="352" name="Google Shape;352;p37"/>
          <p:cNvSpPr txBox="1"/>
          <p:nvPr/>
        </p:nvSpPr>
        <p:spPr>
          <a:xfrm>
            <a:off x="5835175" y="2944250"/>
            <a:ext cx="29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Cardiology</a:t>
            </a:r>
            <a:endParaRPr sz="1600">
              <a:latin typeface="Calibri"/>
              <a:ea typeface="Calibri"/>
              <a:cs typeface="Calibri"/>
              <a:sym typeface="Calibri"/>
            </a:endParaRPr>
          </a:p>
        </p:txBody>
      </p:sp>
      <p:sp>
        <p:nvSpPr>
          <p:cNvPr id="353" name="Google Shape;353;p37"/>
          <p:cNvSpPr txBox="1"/>
          <p:nvPr/>
        </p:nvSpPr>
        <p:spPr>
          <a:xfrm>
            <a:off x="5835175" y="4153050"/>
            <a:ext cx="29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Calibri"/>
                <a:ea typeface="Calibri"/>
                <a:cs typeface="Calibri"/>
                <a:sym typeface="Calibri"/>
              </a:rPr>
              <a:t>Dermatology</a:t>
            </a:r>
            <a:endParaRPr sz="1600">
              <a:latin typeface="Calibri"/>
              <a:ea typeface="Calibri"/>
              <a:cs typeface="Calibri"/>
              <a:sym typeface="Calibri"/>
            </a:endParaRPr>
          </a:p>
        </p:txBody>
      </p:sp>
      <p:pic>
        <p:nvPicPr>
          <p:cNvPr id="354" name="Google Shape;354;p37"/>
          <p:cNvPicPr preferRelativeResize="0"/>
          <p:nvPr/>
        </p:nvPicPr>
        <p:blipFill>
          <a:blip r:embed="rId5">
            <a:alphaModFix/>
          </a:blip>
          <a:stretch>
            <a:fillRect/>
          </a:stretch>
        </p:blipFill>
        <p:spPr>
          <a:xfrm>
            <a:off x="6992125" y="2883775"/>
            <a:ext cx="552050" cy="552050"/>
          </a:xfrm>
          <a:prstGeom prst="rect">
            <a:avLst/>
          </a:prstGeom>
          <a:noFill/>
          <a:ln>
            <a:noFill/>
          </a:ln>
        </p:spPr>
      </p:pic>
      <p:pic>
        <p:nvPicPr>
          <p:cNvPr id="355" name="Google Shape;355;p37"/>
          <p:cNvPicPr preferRelativeResize="0"/>
          <p:nvPr/>
        </p:nvPicPr>
        <p:blipFill>
          <a:blip r:embed="rId6">
            <a:alphaModFix/>
          </a:blip>
          <a:stretch>
            <a:fillRect/>
          </a:stretch>
        </p:blipFill>
        <p:spPr>
          <a:xfrm>
            <a:off x="7158325" y="4092575"/>
            <a:ext cx="552050" cy="552050"/>
          </a:xfrm>
          <a:prstGeom prst="rect">
            <a:avLst/>
          </a:prstGeom>
          <a:noFill/>
          <a:ln>
            <a:noFill/>
          </a:ln>
        </p:spPr>
      </p:pic>
      <p:pic>
        <p:nvPicPr>
          <p:cNvPr id="356" name="Google Shape;356;p37"/>
          <p:cNvPicPr preferRelativeResize="0"/>
          <p:nvPr/>
        </p:nvPicPr>
        <p:blipFill>
          <a:blip r:embed="rId7">
            <a:alphaModFix/>
          </a:blip>
          <a:stretch>
            <a:fillRect/>
          </a:stretch>
        </p:blipFill>
        <p:spPr>
          <a:xfrm>
            <a:off x="6816375" y="1634000"/>
            <a:ext cx="634650" cy="63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1"/>
          <p:cNvSpPr txBox="1"/>
          <p:nvPr>
            <p:ph type="title"/>
          </p:nvPr>
        </p:nvSpPr>
        <p:spPr>
          <a:xfrm>
            <a:off x="452694" y="1971146"/>
            <a:ext cx="8238600" cy="600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Machine Learning</a:t>
            </a:r>
            <a:endParaRPr/>
          </a:p>
          <a:p>
            <a:pPr indent="0" lvl="0" marL="0" rtl="0" algn="l">
              <a:spcBef>
                <a:spcPts val="0"/>
              </a:spcBef>
              <a:spcAft>
                <a:spcPts val="0"/>
              </a:spcAft>
              <a:buNone/>
            </a:pPr>
            <a:r>
              <a:t/>
            </a:r>
            <a:endParaRPr/>
          </a:p>
        </p:txBody>
      </p:sp>
      <p:pic>
        <p:nvPicPr>
          <p:cNvPr id="70" name="Google Shape;70;p11"/>
          <p:cNvPicPr preferRelativeResize="0"/>
          <p:nvPr/>
        </p:nvPicPr>
        <p:blipFill rotWithShape="1">
          <a:blip r:embed="rId3">
            <a:alphaModFix/>
          </a:blip>
          <a:srcRect b="13479" l="0" r="0" t="0"/>
          <a:stretch/>
        </p:blipFill>
        <p:spPr>
          <a:xfrm>
            <a:off x="3901844" y="2518300"/>
            <a:ext cx="1340325" cy="1128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452700" y="1971154"/>
            <a:ext cx="8238600" cy="1173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Example</a:t>
            </a:r>
            <a:r>
              <a:rPr lang="es-419"/>
              <a:t>: Text Classification with Named Entity Recognition</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nvSpPr>
        <p:spPr>
          <a:xfrm>
            <a:off x="600700" y="800925"/>
            <a:ext cx="7905900" cy="234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600">
                <a:solidFill>
                  <a:schemeClr val="dk1"/>
                </a:solidFill>
                <a:latin typeface="Calibri"/>
                <a:ea typeface="Calibri"/>
                <a:cs typeface="Calibri"/>
                <a:sym typeface="Calibri"/>
              </a:rPr>
              <a:t>This is a quick introduction:</a:t>
            </a:r>
            <a:endParaRPr sz="1600">
              <a:solidFill>
                <a:schemeClr val="dk1"/>
              </a:solidFill>
              <a:latin typeface="Calibri"/>
              <a:ea typeface="Calibri"/>
              <a:cs typeface="Calibri"/>
              <a:sym typeface="Calibri"/>
            </a:endParaRPr>
          </a:p>
          <a:p>
            <a:pPr indent="-330200" lvl="0" marL="457200" rtl="0" algn="l">
              <a:lnSpc>
                <a:spcPct val="150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expect you to understand the example</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expect you to understand the motivation behind every step we do to solve the use case</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a:t>
            </a:r>
            <a:r>
              <a:rPr b="1" lang="es-419" sz="1600">
                <a:solidFill>
                  <a:schemeClr val="dk1"/>
                </a:solidFill>
                <a:latin typeface="Calibri"/>
                <a:ea typeface="Calibri"/>
                <a:cs typeface="Calibri"/>
                <a:sym typeface="Calibri"/>
              </a:rPr>
              <a:t>do not</a:t>
            </a:r>
            <a:r>
              <a:rPr lang="es-419" sz="1600">
                <a:solidFill>
                  <a:schemeClr val="dk1"/>
                </a:solidFill>
                <a:latin typeface="Calibri"/>
                <a:ea typeface="Calibri"/>
                <a:cs typeface="Calibri"/>
                <a:sym typeface="Calibri"/>
              </a:rPr>
              <a:t> expect you to understand every line of code. In NLP we mostly use Python because it is the language that allows us to do all of the NLP steps.</a:t>
            </a:r>
            <a:endParaRPr sz="1600">
              <a:solidFill>
                <a:schemeClr val="dk1"/>
              </a:solidFill>
              <a:latin typeface="Calibri"/>
              <a:ea typeface="Calibri"/>
              <a:cs typeface="Calibri"/>
              <a:sym typeface="Calibri"/>
            </a:endParaRPr>
          </a:p>
        </p:txBody>
      </p:sp>
      <p:sp>
        <p:nvSpPr>
          <p:cNvPr id="367" name="Google Shape;367;p3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Expectations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nvSpPr>
        <p:spPr>
          <a:xfrm>
            <a:off x="600700" y="800925"/>
            <a:ext cx="7905900" cy="22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600">
                <a:solidFill>
                  <a:schemeClr val="dk1"/>
                </a:solidFill>
                <a:latin typeface="Calibri"/>
                <a:ea typeface="Calibri"/>
                <a:cs typeface="Calibri"/>
                <a:sym typeface="Calibri"/>
              </a:rPr>
              <a:t>I have </a:t>
            </a:r>
            <a:r>
              <a:rPr b="1" lang="es-419" sz="1600">
                <a:solidFill>
                  <a:schemeClr val="dk1"/>
                </a:solidFill>
                <a:latin typeface="Calibri"/>
                <a:ea typeface="Calibri"/>
                <a:cs typeface="Calibri"/>
                <a:sym typeface="Calibri"/>
              </a:rPr>
              <a:t>2500 documents </a:t>
            </a:r>
            <a:r>
              <a:rPr lang="es-419" sz="1600">
                <a:solidFill>
                  <a:schemeClr val="dk1"/>
                </a:solidFill>
                <a:latin typeface="Calibri"/>
                <a:ea typeface="Calibri"/>
                <a:cs typeface="Calibri"/>
                <a:sym typeface="Calibri"/>
              </a:rPr>
              <a:t>about the condition and evolution of patients</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suffering from diverse problems: COVID-19, oncology problems, cardiology problems, urology and many other different medical areas.</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7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Goal:</a:t>
            </a:r>
            <a:r>
              <a:rPr lang="es-419" sz="1600">
                <a:solidFill>
                  <a:schemeClr val="dk1"/>
                </a:solidFill>
                <a:latin typeface="Calibri"/>
                <a:ea typeface="Calibri"/>
                <a:cs typeface="Calibri"/>
                <a:sym typeface="Calibri"/>
              </a:rPr>
              <a:t> I am an oncology doctor and I want to study just the ones about oncology.</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s-419" sz="1600">
                <a:solidFill>
                  <a:schemeClr val="dk1"/>
                </a:solidFill>
                <a:latin typeface="Calibri"/>
                <a:ea typeface="Calibri"/>
                <a:cs typeface="Calibri"/>
                <a:sym typeface="Calibri"/>
              </a:rPr>
              <a:t>Obviously, I do not want to read the 2500 documents before starting to study them...</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500"/>
              </a:spcAft>
              <a:buNone/>
            </a:pPr>
            <a:r>
              <a:t/>
            </a:r>
            <a:endParaRPr sz="1600">
              <a:solidFill>
                <a:schemeClr val="dk1"/>
              </a:solidFill>
              <a:latin typeface="Calibri"/>
              <a:ea typeface="Calibri"/>
              <a:cs typeface="Calibri"/>
              <a:sym typeface="Calibri"/>
            </a:endParaRPr>
          </a:p>
        </p:txBody>
      </p:sp>
      <p:sp>
        <p:nvSpPr>
          <p:cNvPr id="373" name="Google Shape;373;p4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Problem</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374" name="Google Shape;374;p40"/>
          <p:cNvPicPr preferRelativeResize="0"/>
          <p:nvPr/>
        </p:nvPicPr>
        <p:blipFill>
          <a:blip r:embed="rId3">
            <a:alphaModFix/>
          </a:blip>
          <a:stretch>
            <a:fillRect/>
          </a:stretch>
        </p:blipFill>
        <p:spPr>
          <a:xfrm>
            <a:off x="2349212" y="2967875"/>
            <a:ext cx="867950" cy="867950"/>
          </a:xfrm>
          <a:prstGeom prst="rect">
            <a:avLst/>
          </a:prstGeom>
          <a:noFill/>
          <a:ln>
            <a:noFill/>
          </a:ln>
        </p:spPr>
      </p:pic>
      <p:pic>
        <p:nvPicPr>
          <p:cNvPr id="375" name="Google Shape;375;p40"/>
          <p:cNvPicPr preferRelativeResize="0"/>
          <p:nvPr/>
        </p:nvPicPr>
        <p:blipFill>
          <a:blip r:embed="rId4">
            <a:alphaModFix/>
          </a:blip>
          <a:stretch>
            <a:fillRect/>
          </a:stretch>
        </p:blipFill>
        <p:spPr>
          <a:xfrm>
            <a:off x="6230087" y="3084525"/>
            <a:ext cx="634650" cy="634650"/>
          </a:xfrm>
          <a:prstGeom prst="rect">
            <a:avLst/>
          </a:prstGeom>
          <a:noFill/>
          <a:ln>
            <a:noFill/>
          </a:ln>
        </p:spPr>
      </p:pic>
      <p:pic>
        <p:nvPicPr>
          <p:cNvPr id="376" name="Google Shape;376;p40"/>
          <p:cNvPicPr preferRelativeResize="0"/>
          <p:nvPr/>
        </p:nvPicPr>
        <p:blipFill>
          <a:blip r:embed="rId5">
            <a:alphaModFix/>
          </a:blip>
          <a:stretch>
            <a:fillRect/>
          </a:stretch>
        </p:blipFill>
        <p:spPr>
          <a:xfrm>
            <a:off x="4571137" y="3000175"/>
            <a:ext cx="803350" cy="803350"/>
          </a:xfrm>
          <a:prstGeom prst="rect">
            <a:avLst/>
          </a:prstGeom>
          <a:noFill/>
          <a:ln>
            <a:noFill/>
          </a:ln>
        </p:spPr>
      </p:pic>
      <p:cxnSp>
        <p:nvCxnSpPr>
          <p:cNvPr id="377" name="Google Shape;377;p40"/>
          <p:cNvCxnSpPr>
            <a:stCxn id="374" idx="3"/>
            <a:endCxn id="376" idx="1"/>
          </p:cNvCxnSpPr>
          <p:nvPr/>
        </p:nvCxnSpPr>
        <p:spPr>
          <a:xfrm>
            <a:off x="3217163" y="3401850"/>
            <a:ext cx="1353900" cy="0"/>
          </a:xfrm>
          <a:prstGeom prst="straightConnector1">
            <a:avLst/>
          </a:prstGeom>
          <a:noFill/>
          <a:ln cap="flat" cmpd="sng" w="19050">
            <a:solidFill>
              <a:srgbClr val="000000"/>
            </a:solidFill>
            <a:prstDash val="solid"/>
            <a:round/>
            <a:headEnd len="med" w="med" type="none"/>
            <a:tailEnd len="med" w="med" type="triangle"/>
          </a:ln>
        </p:spPr>
      </p:cxnSp>
      <p:sp>
        <p:nvSpPr>
          <p:cNvPr id="378" name="Google Shape;378;p40"/>
          <p:cNvSpPr txBox="1"/>
          <p:nvPr/>
        </p:nvSpPr>
        <p:spPr>
          <a:xfrm>
            <a:off x="5374488" y="3186300"/>
            <a:ext cx="122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Oncology</a:t>
            </a:r>
            <a:endParaRPr sz="1600">
              <a:latin typeface="Calibri"/>
              <a:ea typeface="Calibri"/>
              <a:cs typeface="Calibri"/>
              <a:sym typeface="Calibri"/>
            </a:endParaRPr>
          </a:p>
        </p:txBody>
      </p:sp>
      <p:sp>
        <p:nvSpPr>
          <p:cNvPr id="379" name="Google Shape;379;p40"/>
          <p:cNvSpPr txBox="1"/>
          <p:nvPr/>
        </p:nvSpPr>
        <p:spPr>
          <a:xfrm>
            <a:off x="2676750" y="3617400"/>
            <a:ext cx="6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2500</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nvSpPr>
        <p:spPr>
          <a:xfrm>
            <a:off x="600700" y="800925"/>
            <a:ext cx="7905900" cy="481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600">
                <a:solidFill>
                  <a:schemeClr val="dk1"/>
                </a:solidFill>
                <a:latin typeface="Calibri"/>
                <a:ea typeface="Calibri"/>
                <a:cs typeface="Calibri"/>
                <a:sym typeface="Calibri"/>
              </a:rPr>
              <a:t>I have </a:t>
            </a:r>
            <a:r>
              <a:rPr b="1" lang="es-419" sz="1600">
                <a:solidFill>
                  <a:schemeClr val="dk1"/>
                </a:solidFill>
                <a:latin typeface="Calibri"/>
                <a:ea typeface="Calibri"/>
                <a:cs typeface="Calibri"/>
                <a:sym typeface="Calibri"/>
              </a:rPr>
              <a:t>2500 documents </a:t>
            </a:r>
            <a:r>
              <a:rPr lang="es-419" sz="1600">
                <a:solidFill>
                  <a:schemeClr val="dk1"/>
                </a:solidFill>
                <a:latin typeface="Calibri"/>
                <a:ea typeface="Calibri"/>
                <a:cs typeface="Calibri"/>
                <a:sym typeface="Calibri"/>
              </a:rPr>
              <a:t>about the condition and evolution of patients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suffering from diverse problems: COVID-19, oncology problems, cardiology problems, urology and many other different medical areas.</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7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Goal:</a:t>
            </a:r>
            <a:r>
              <a:rPr lang="es-419" sz="1600">
                <a:solidFill>
                  <a:schemeClr val="dk1"/>
                </a:solidFill>
                <a:latin typeface="Calibri"/>
                <a:ea typeface="Calibri"/>
                <a:cs typeface="Calibri"/>
                <a:sym typeface="Calibri"/>
              </a:rPr>
              <a:t> </a:t>
            </a:r>
            <a:r>
              <a:rPr lang="es-419" sz="1600">
                <a:solidFill>
                  <a:schemeClr val="dk1"/>
                </a:solidFill>
                <a:latin typeface="Calibri"/>
                <a:ea typeface="Calibri"/>
                <a:cs typeface="Calibri"/>
                <a:sym typeface="Calibri"/>
              </a:rPr>
              <a:t>I am an oncology doctor and I want to study just the ones about oncology.</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s-419" sz="1600">
                <a:solidFill>
                  <a:schemeClr val="dk1"/>
                </a:solidFill>
                <a:latin typeface="Calibri"/>
                <a:ea typeface="Calibri"/>
                <a:cs typeface="Calibri"/>
                <a:sym typeface="Calibri"/>
              </a:rPr>
              <a:t>Obviously, I do not want to read the 2500 documents before starting to study them...</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I know: </a:t>
            </a:r>
            <a:endParaRPr b="1" sz="1600">
              <a:solidFill>
                <a:schemeClr val="dk1"/>
              </a:solidFill>
              <a:latin typeface="Calibri"/>
              <a:ea typeface="Calibri"/>
              <a:cs typeface="Calibri"/>
              <a:sym typeface="Calibri"/>
            </a:endParaRPr>
          </a:p>
          <a:p>
            <a:pPr indent="-330200" lvl="0" marL="457200" rtl="0" algn="l">
              <a:lnSpc>
                <a:spcPct val="115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There are </a:t>
            </a:r>
            <a:r>
              <a:rPr b="1" lang="es-419" sz="1600">
                <a:solidFill>
                  <a:schemeClr val="dk1"/>
                </a:solidFill>
                <a:latin typeface="Calibri"/>
                <a:ea typeface="Calibri"/>
                <a:cs typeface="Calibri"/>
                <a:sym typeface="Calibri"/>
              </a:rPr>
              <a:t>some</a:t>
            </a:r>
            <a:r>
              <a:rPr lang="es-419" sz="1600">
                <a:solidFill>
                  <a:schemeClr val="dk1"/>
                </a:solidFill>
                <a:latin typeface="Calibri"/>
                <a:ea typeface="Calibri"/>
                <a:cs typeface="Calibri"/>
                <a:sym typeface="Calibri"/>
              </a:rPr>
              <a:t> documents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that talk about </a:t>
            </a:r>
            <a:r>
              <a:rPr b="1" lang="es-419" sz="1600">
                <a:solidFill>
                  <a:schemeClr val="dk1"/>
                </a:solidFill>
                <a:latin typeface="Calibri"/>
                <a:ea typeface="Calibri"/>
                <a:cs typeface="Calibri"/>
                <a:sym typeface="Calibri"/>
              </a:rPr>
              <a:t>oncology</a:t>
            </a:r>
            <a:r>
              <a:rPr lang="es-419"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All documents are from </a:t>
            </a:r>
            <a:r>
              <a:rPr b="1" lang="es-419" sz="1600">
                <a:solidFill>
                  <a:schemeClr val="dk1"/>
                </a:solidFill>
                <a:latin typeface="Calibri"/>
                <a:ea typeface="Calibri"/>
                <a:cs typeface="Calibri"/>
                <a:sym typeface="Calibri"/>
              </a:rPr>
              <a:t>Spanish-</a:t>
            </a:r>
            <a:br>
              <a:rPr b="1" lang="es-419" sz="1600">
                <a:solidFill>
                  <a:schemeClr val="dk1"/>
                </a:solidFill>
                <a:latin typeface="Calibri"/>
                <a:ea typeface="Calibri"/>
                <a:cs typeface="Calibri"/>
                <a:sym typeface="Calibri"/>
              </a:rPr>
            </a:br>
            <a:r>
              <a:rPr b="1" lang="es-419" sz="1600">
                <a:solidFill>
                  <a:schemeClr val="dk1"/>
                </a:solidFill>
                <a:latin typeface="Calibri"/>
                <a:ea typeface="Calibri"/>
                <a:cs typeface="Calibri"/>
                <a:sym typeface="Calibri"/>
              </a:rPr>
              <a:t>speaking countries</a:t>
            </a:r>
            <a:endParaRPr b="1"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500"/>
              </a:spcAft>
              <a:buNone/>
            </a:pPr>
            <a:r>
              <a:t/>
            </a:r>
            <a:endParaRPr sz="1600">
              <a:solidFill>
                <a:schemeClr val="dk1"/>
              </a:solidFill>
              <a:latin typeface="Calibri"/>
              <a:ea typeface="Calibri"/>
              <a:cs typeface="Calibri"/>
              <a:sym typeface="Calibri"/>
            </a:endParaRPr>
          </a:p>
        </p:txBody>
      </p:sp>
      <p:sp>
        <p:nvSpPr>
          <p:cNvPr id="385" name="Google Shape;385;p4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Problem</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386" name="Google Shape;386;p41"/>
          <p:cNvSpPr txBox="1"/>
          <p:nvPr/>
        </p:nvSpPr>
        <p:spPr>
          <a:xfrm>
            <a:off x="4336250" y="2908825"/>
            <a:ext cx="4436100" cy="219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solidFill>
                  <a:schemeClr val="dk1"/>
                </a:solidFill>
                <a:latin typeface="Calibri"/>
                <a:ea typeface="Calibri"/>
                <a:cs typeface="Calibri"/>
                <a:sym typeface="Calibri"/>
              </a:rPr>
              <a:t>I do not know:</a:t>
            </a:r>
            <a:endParaRPr b="1" sz="1600">
              <a:solidFill>
                <a:schemeClr val="dk1"/>
              </a:solidFill>
              <a:latin typeface="Calibri"/>
              <a:ea typeface="Calibri"/>
              <a:cs typeface="Calibri"/>
              <a:sym typeface="Calibri"/>
            </a:endParaRPr>
          </a:p>
          <a:p>
            <a:pPr indent="-330200" lvl="0" marL="457200" rtl="0" algn="l">
              <a:lnSpc>
                <a:spcPct val="115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do not know </a:t>
            </a:r>
            <a:r>
              <a:rPr b="1" lang="es-419" sz="1600">
                <a:solidFill>
                  <a:schemeClr val="dk1"/>
                </a:solidFill>
                <a:latin typeface="Calibri"/>
                <a:ea typeface="Calibri"/>
                <a:cs typeface="Calibri"/>
                <a:sym typeface="Calibri"/>
              </a:rPr>
              <a:t>how many</a:t>
            </a:r>
            <a:r>
              <a:rPr lang="es-419" sz="1600">
                <a:solidFill>
                  <a:schemeClr val="dk1"/>
                </a:solidFill>
                <a:latin typeface="Calibri"/>
                <a:ea typeface="Calibri"/>
                <a:cs typeface="Calibri"/>
                <a:sym typeface="Calibri"/>
              </a:rPr>
              <a:t> of them are </a:t>
            </a:r>
            <a:r>
              <a:rPr b="1" lang="es-419" sz="1600">
                <a:solidFill>
                  <a:schemeClr val="dk1"/>
                </a:solidFill>
                <a:latin typeface="Calibri"/>
                <a:ea typeface="Calibri"/>
                <a:cs typeface="Calibri"/>
                <a:sym typeface="Calibri"/>
              </a:rPr>
              <a:t>about oncology.</a:t>
            </a: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do not know what are the </a:t>
            </a:r>
            <a:r>
              <a:rPr b="1" lang="es-419" sz="1600">
                <a:solidFill>
                  <a:schemeClr val="dk1"/>
                </a:solidFill>
                <a:latin typeface="Calibri"/>
                <a:ea typeface="Calibri"/>
                <a:cs typeface="Calibri"/>
                <a:sym typeface="Calibri"/>
              </a:rPr>
              <a:t>other medical areas</a:t>
            </a:r>
            <a:r>
              <a:rPr lang="es-419" sz="1600">
                <a:solidFill>
                  <a:schemeClr val="dk1"/>
                </a:solidFill>
                <a:latin typeface="Calibri"/>
                <a:ea typeface="Calibri"/>
                <a:cs typeface="Calibri"/>
                <a:sym typeface="Calibri"/>
              </a:rPr>
              <a:t> that I need to discard.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do not know which </a:t>
            </a:r>
            <a:r>
              <a:rPr b="1" lang="es-419" sz="1600">
                <a:solidFill>
                  <a:schemeClr val="dk1"/>
                </a:solidFill>
                <a:latin typeface="Calibri"/>
                <a:ea typeface="Calibri"/>
                <a:cs typeface="Calibri"/>
                <a:sym typeface="Calibri"/>
              </a:rPr>
              <a:t>types of cancer</a:t>
            </a:r>
            <a:r>
              <a:rPr lang="es-419" sz="1600">
                <a:solidFill>
                  <a:schemeClr val="dk1"/>
                </a:solidFill>
                <a:latin typeface="Calibri"/>
                <a:ea typeface="Calibri"/>
                <a:cs typeface="Calibri"/>
                <a:sym typeface="Calibri"/>
              </a:rPr>
              <a:t> my clinical reports talk about</a:t>
            </a:r>
            <a:endParaRPr sz="16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nvSpPr>
        <p:spPr>
          <a:xfrm>
            <a:off x="600700" y="800925"/>
            <a:ext cx="7905900" cy="758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t/>
            </a:r>
            <a:endParaRPr sz="1600">
              <a:solidFill>
                <a:schemeClr val="dk1"/>
              </a:solidFill>
              <a:latin typeface="Calibri"/>
              <a:ea typeface="Calibri"/>
              <a:cs typeface="Calibri"/>
              <a:sym typeface="Calibri"/>
            </a:endParaRPr>
          </a:p>
        </p:txBody>
      </p:sp>
      <p:sp>
        <p:nvSpPr>
          <p:cNvPr id="392" name="Google Shape;392;p4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nvSpPr>
        <p:spPr>
          <a:xfrm>
            <a:off x="600700" y="800925"/>
            <a:ext cx="7905900" cy="758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p:txBody>
      </p:sp>
      <p:sp>
        <p:nvSpPr>
          <p:cNvPr id="398" name="Google Shape;398;p4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399" name="Google Shape;399;p43"/>
          <p:cNvPicPr preferRelativeResize="0"/>
          <p:nvPr/>
        </p:nvPicPr>
        <p:blipFill>
          <a:blip r:embed="rId3">
            <a:alphaModFix/>
          </a:blip>
          <a:stretch>
            <a:fillRect/>
          </a:stretch>
        </p:blipFill>
        <p:spPr>
          <a:xfrm>
            <a:off x="760075" y="2796350"/>
            <a:ext cx="3576500" cy="1819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nvSpPr>
        <p:spPr>
          <a:xfrm>
            <a:off x="600700" y="800925"/>
            <a:ext cx="7905900" cy="1613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b="1" lang="es-419" sz="1600">
                <a:solidFill>
                  <a:schemeClr val="dk1"/>
                </a:solidFill>
                <a:latin typeface="Calibri"/>
                <a:ea typeface="Calibri"/>
                <a:cs typeface="Calibri"/>
                <a:sym typeface="Calibri"/>
              </a:rPr>
              <a:t>If I had past examples</a:t>
            </a:r>
            <a:r>
              <a:rPr lang="es-419" sz="1600">
                <a:solidFill>
                  <a:schemeClr val="dk1"/>
                </a:solidFill>
                <a:latin typeface="Calibri"/>
                <a:ea typeface="Calibri"/>
                <a:cs typeface="Calibri"/>
                <a:sym typeface="Calibri"/>
              </a:rPr>
              <a:t> of oncology, cardiology, covid, etc </a:t>
            </a:r>
            <a:r>
              <a:rPr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 I could input them to a classification algorithm and it would create its own classification rules. Then, I could classify my new 2500 </a:t>
            </a:r>
            <a:r>
              <a:rPr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05" name="Google Shape;405;p4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06" name="Google Shape;406;p44"/>
          <p:cNvPicPr preferRelativeResize="0"/>
          <p:nvPr/>
        </p:nvPicPr>
        <p:blipFill>
          <a:blip r:embed="rId3">
            <a:alphaModFix/>
          </a:blip>
          <a:stretch>
            <a:fillRect/>
          </a:stretch>
        </p:blipFill>
        <p:spPr>
          <a:xfrm>
            <a:off x="760075" y="2796350"/>
            <a:ext cx="3576500" cy="181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nvSpPr>
        <p:spPr>
          <a:xfrm>
            <a:off x="600700" y="800925"/>
            <a:ext cx="7905900" cy="1613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If I had past examples of oncology, cardiology, covid, etc documents, I could input them to a classification algorithm and it would create its own classification rules. Then, </a:t>
            </a:r>
            <a:r>
              <a:rPr b="1" lang="es-419" sz="1600">
                <a:solidFill>
                  <a:schemeClr val="dk1"/>
                </a:solidFill>
                <a:latin typeface="Calibri"/>
                <a:ea typeface="Calibri"/>
                <a:cs typeface="Calibri"/>
                <a:sym typeface="Calibri"/>
              </a:rPr>
              <a:t>I could classify my new 2500 </a:t>
            </a:r>
            <a:r>
              <a:rPr b="1"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12" name="Google Shape;412;p4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13" name="Google Shape;413;p45"/>
          <p:cNvPicPr preferRelativeResize="0"/>
          <p:nvPr/>
        </p:nvPicPr>
        <p:blipFill>
          <a:blip r:embed="rId3">
            <a:alphaModFix/>
          </a:blip>
          <a:stretch>
            <a:fillRect/>
          </a:stretch>
        </p:blipFill>
        <p:spPr>
          <a:xfrm>
            <a:off x="760075" y="3002850"/>
            <a:ext cx="3576500" cy="1613400"/>
          </a:xfrm>
          <a:prstGeom prst="rect">
            <a:avLst/>
          </a:prstGeom>
          <a:noFill/>
          <a:ln>
            <a:noFill/>
          </a:ln>
        </p:spPr>
      </p:pic>
      <p:pic>
        <p:nvPicPr>
          <p:cNvPr id="414" name="Google Shape;414;p45"/>
          <p:cNvPicPr preferRelativeResize="0"/>
          <p:nvPr/>
        </p:nvPicPr>
        <p:blipFill>
          <a:blip r:embed="rId4">
            <a:alphaModFix/>
          </a:blip>
          <a:stretch>
            <a:fillRect/>
          </a:stretch>
        </p:blipFill>
        <p:spPr>
          <a:xfrm>
            <a:off x="4914425" y="3002850"/>
            <a:ext cx="3617450" cy="1740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nvSpPr>
        <p:spPr>
          <a:xfrm>
            <a:off x="600700" y="800925"/>
            <a:ext cx="7905900" cy="2204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If I had past examples of oncology, cardiology, covid, etc </a:t>
            </a:r>
            <a:r>
              <a:rPr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 I could input them to a classification algorithm and it would create its own classification rules. </a:t>
            </a:r>
            <a:r>
              <a:rPr lang="es-419" sz="1600">
                <a:solidFill>
                  <a:schemeClr val="dk1"/>
                </a:solidFill>
                <a:latin typeface="Calibri"/>
                <a:ea typeface="Calibri"/>
                <a:cs typeface="Calibri"/>
                <a:sym typeface="Calibri"/>
              </a:rPr>
              <a:t>Then, I could classify my new 2500 documents.</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But this time, I do not know what are the other medical specialties. And </a:t>
            </a:r>
            <a:r>
              <a:rPr b="1" lang="es-419" sz="1600">
                <a:solidFill>
                  <a:schemeClr val="dk1"/>
                </a:solidFill>
                <a:latin typeface="Calibri"/>
                <a:ea typeface="Calibri"/>
                <a:cs typeface="Calibri"/>
                <a:sym typeface="Calibri"/>
              </a:rPr>
              <a:t>I do not have these past examples.</a:t>
            </a:r>
            <a:endParaRPr b="1" sz="1600">
              <a:solidFill>
                <a:schemeClr val="dk1"/>
              </a:solidFill>
              <a:latin typeface="Calibri"/>
              <a:ea typeface="Calibri"/>
              <a:cs typeface="Calibri"/>
              <a:sym typeface="Calibri"/>
            </a:endParaRPr>
          </a:p>
        </p:txBody>
      </p:sp>
      <p:sp>
        <p:nvSpPr>
          <p:cNvPr id="420" name="Google Shape;420;p4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21" name="Google Shape;421;p46"/>
          <p:cNvPicPr preferRelativeResize="0"/>
          <p:nvPr/>
        </p:nvPicPr>
        <p:blipFill>
          <a:blip r:embed="rId3">
            <a:alphaModFix/>
          </a:blip>
          <a:stretch>
            <a:fillRect/>
          </a:stretch>
        </p:blipFill>
        <p:spPr>
          <a:xfrm>
            <a:off x="760075" y="3005325"/>
            <a:ext cx="3576500" cy="1610924"/>
          </a:xfrm>
          <a:prstGeom prst="rect">
            <a:avLst/>
          </a:prstGeom>
          <a:noFill/>
          <a:ln>
            <a:noFill/>
          </a:ln>
        </p:spPr>
      </p:pic>
      <p:pic>
        <p:nvPicPr>
          <p:cNvPr id="422" name="Google Shape;422;p46"/>
          <p:cNvPicPr preferRelativeResize="0"/>
          <p:nvPr/>
        </p:nvPicPr>
        <p:blipFill>
          <a:blip r:embed="rId4">
            <a:alphaModFix/>
          </a:blip>
          <a:stretch>
            <a:fillRect/>
          </a:stretch>
        </p:blipFill>
        <p:spPr>
          <a:xfrm>
            <a:off x="4914425" y="3005325"/>
            <a:ext cx="3617450" cy="1738375"/>
          </a:xfrm>
          <a:prstGeom prst="rect">
            <a:avLst/>
          </a:prstGeom>
          <a:noFill/>
          <a:ln>
            <a:noFill/>
          </a:ln>
        </p:spPr>
      </p:pic>
      <p:cxnSp>
        <p:nvCxnSpPr>
          <p:cNvPr id="423" name="Google Shape;423;p46"/>
          <p:cNvCxnSpPr/>
          <p:nvPr/>
        </p:nvCxnSpPr>
        <p:spPr>
          <a:xfrm>
            <a:off x="440150" y="2829550"/>
            <a:ext cx="8308200" cy="1673700"/>
          </a:xfrm>
          <a:prstGeom prst="straightConnector1">
            <a:avLst/>
          </a:prstGeom>
          <a:noFill/>
          <a:ln cap="flat" cmpd="sng" w="114300">
            <a:solidFill>
              <a:srgbClr val="FF0000"/>
            </a:solidFill>
            <a:prstDash val="solid"/>
            <a:round/>
            <a:headEnd len="med" w="med" type="none"/>
            <a:tailEnd len="med" w="med" type="none"/>
          </a:ln>
        </p:spPr>
      </p:cxnSp>
      <p:cxnSp>
        <p:nvCxnSpPr>
          <p:cNvPr id="424" name="Google Shape;424;p46"/>
          <p:cNvCxnSpPr/>
          <p:nvPr/>
        </p:nvCxnSpPr>
        <p:spPr>
          <a:xfrm flipH="1" rot="10800000">
            <a:off x="887200" y="2886400"/>
            <a:ext cx="7984800" cy="1515900"/>
          </a:xfrm>
          <a:prstGeom prst="straightConnector1">
            <a:avLst/>
          </a:prstGeom>
          <a:noFill/>
          <a:ln cap="flat" cmpd="sng" w="114300">
            <a:solidFill>
              <a:srgbClr val="FF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nvSpPr>
        <p:spPr>
          <a:xfrm>
            <a:off x="600700" y="800925"/>
            <a:ext cx="7905900" cy="29238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2: Named Entity Recognition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I will </a:t>
            </a:r>
            <a:r>
              <a:rPr b="1" lang="es-419" sz="1600">
                <a:solidFill>
                  <a:schemeClr val="dk1"/>
                </a:solidFill>
                <a:latin typeface="Calibri"/>
                <a:ea typeface="Calibri"/>
                <a:cs typeface="Calibri"/>
                <a:sym typeface="Calibri"/>
              </a:rPr>
              <a:t>locate</a:t>
            </a:r>
            <a:r>
              <a:rPr lang="es-419" sz="1600">
                <a:solidFill>
                  <a:schemeClr val="dk1"/>
                </a:solidFill>
                <a:latin typeface="Calibri"/>
                <a:ea typeface="Calibri"/>
                <a:cs typeface="Calibri"/>
                <a:sym typeface="Calibri"/>
              </a:rPr>
              <a:t> the clinical case reports that </a:t>
            </a:r>
            <a:r>
              <a:rPr b="1" lang="es-419" sz="1600">
                <a:solidFill>
                  <a:schemeClr val="dk1"/>
                </a:solidFill>
                <a:latin typeface="Calibri"/>
                <a:ea typeface="Calibri"/>
                <a:cs typeface="Calibri"/>
                <a:sym typeface="Calibri"/>
              </a:rPr>
              <a:t>mention entities related to oncology</a:t>
            </a:r>
            <a:r>
              <a:rPr lang="es-419" sz="1600">
                <a:solidFill>
                  <a:schemeClr val="dk1"/>
                </a:solidFill>
                <a:latin typeface="Calibri"/>
                <a:ea typeface="Calibri"/>
                <a:cs typeface="Calibri"/>
                <a:sym typeface="Calibri"/>
              </a:rPr>
              <a:t> (such as “metástasis” or “carcinoma lobulillar infiltrante”).</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I will assume that if a </a:t>
            </a:r>
            <a:r>
              <a:rPr b="1" lang="es-419" sz="1600">
                <a:solidFill>
                  <a:schemeClr val="dk1"/>
                </a:solidFill>
                <a:latin typeface="Calibri"/>
                <a:ea typeface="Calibri"/>
                <a:cs typeface="Calibri"/>
                <a:sym typeface="Calibri"/>
              </a:rPr>
              <a:t>document mentions an oncology entity</a:t>
            </a:r>
            <a:r>
              <a:rPr lang="es-419" sz="1600">
                <a:solidFill>
                  <a:schemeClr val="dk1"/>
                </a:solidFill>
                <a:latin typeface="Calibri"/>
                <a:ea typeface="Calibri"/>
                <a:cs typeface="Calibri"/>
                <a:sym typeface="Calibri"/>
              </a:rPr>
              <a:t>, I will be </a:t>
            </a:r>
            <a:r>
              <a:rPr b="1" lang="es-419" sz="1600">
                <a:solidFill>
                  <a:schemeClr val="dk1"/>
                </a:solidFill>
                <a:latin typeface="Calibri"/>
                <a:ea typeface="Calibri"/>
                <a:cs typeface="Calibri"/>
                <a:sym typeface="Calibri"/>
              </a:rPr>
              <a:t>interested</a:t>
            </a:r>
            <a:r>
              <a:rPr lang="es-419" sz="1600">
                <a:solidFill>
                  <a:schemeClr val="dk1"/>
                </a:solidFill>
                <a:latin typeface="Calibri"/>
                <a:ea typeface="Calibri"/>
                <a:cs typeface="Calibri"/>
                <a:sym typeface="Calibri"/>
              </a:rPr>
              <a:t> in this document.</a:t>
            </a:r>
            <a:endParaRPr sz="1600">
              <a:solidFill>
                <a:schemeClr val="dk1"/>
              </a:solidFill>
              <a:latin typeface="Calibri"/>
              <a:ea typeface="Calibri"/>
              <a:cs typeface="Calibri"/>
              <a:sym typeface="Calibri"/>
            </a:endParaRPr>
          </a:p>
        </p:txBody>
      </p:sp>
      <p:sp>
        <p:nvSpPr>
          <p:cNvPr id="430" name="Google Shape;430;p4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1500">
              <a:solidFill>
                <a:srgbClr val="124484"/>
              </a:solidFill>
              <a:latin typeface="Calibri"/>
              <a:ea typeface="Calibri"/>
              <a:cs typeface="Calibri"/>
              <a:sym typeface="Calibri"/>
            </a:endParaRPr>
          </a:p>
        </p:txBody>
      </p:sp>
      <p:pic>
        <p:nvPicPr>
          <p:cNvPr id="431" name="Google Shape;431;p47"/>
          <p:cNvPicPr preferRelativeResize="0"/>
          <p:nvPr/>
        </p:nvPicPr>
        <p:blipFill rotWithShape="1">
          <a:blip r:embed="rId3">
            <a:alphaModFix/>
          </a:blip>
          <a:srcRect b="14769" l="57941" r="8165" t="70180"/>
          <a:stretch/>
        </p:blipFill>
        <p:spPr>
          <a:xfrm>
            <a:off x="4564000" y="1949275"/>
            <a:ext cx="3005601" cy="553325"/>
          </a:xfrm>
          <a:prstGeom prst="rect">
            <a:avLst/>
          </a:prstGeom>
          <a:noFill/>
          <a:ln cap="flat" cmpd="sng" w="9525">
            <a:solidFill>
              <a:schemeClr val="dk2"/>
            </a:solidFill>
            <a:prstDash val="solid"/>
            <a:round/>
            <a:headEnd len="sm" w="sm" type="none"/>
            <a:tailEnd len="sm" w="sm" type="none"/>
          </a:ln>
        </p:spPr>
      </p:pic>
      <p:pic>
        <p:nvPicPr>
          <p:cNvPr id="432" name="Google Shape;432;p47"/>
          <p:cNvPicPr preferRelativeResize="0"/>
          <p:nvPr/>
        </p:nvPicPr>
        <p:blipFill>
          <a:blip r:embed="rId4">
            <a:alphaModFix/>
          </a:blip>
          <a:stretch>
            <a:fillRect/>
          </a:stretch>
        </p:blipFill>
        <p:spPr>
          <a:xfrm>
            <a:off x="2029312" y="1824263"/>
            <a:ext cx="803350" cy="803350"/>
          </a:xfrm>
          <a:prstGeom prst="rect">
            <a:avLst/>
          </a:prstGeom>
          <a:noFill/>
          <a:ln>
            <a:noFill/>
          </a:ln>
        </p:spPr>
      </p:pic>
      <p:cxnSp>
        <p:nvCxnSpPr>
          <p:cNvPr id="433" name="Google Shape;433;p47"/>
          <p:cNvCxnSpPr>
            <a:stCxn id="432" idx="3"/>
            <a:endCxn id="431" idx="1"/>
          </p:cNvCxnSpPr>
          <p:nvPr/>
        </p:nvCxnSpPr>
        <p:spPr>
          <a:xfrm>
            <a:off x="2832662" y="2225937"/>
            <a:ext cx="17313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Machine Learning breakthroughs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76" name="Google Shape;76;p12"/>
          <p:cNvPicPr preferRelativeResize="0"/>
          <p:nvPr/>
        </p:nvPicPr>
        <p:blipFill>
          <a:blip r:embed="rId3">
            <a:alphaModFix/>
          </a:blip>
          <a:stretch>
            <a:fillRect/>
          </a:stretch>
        </p:blipFill>
        <p:spPr>
          <a:xfrm>
            <a:off x="83800" y="905175"/>
            <a:ext cx="6549726" cy="1177975"/>
          </a:xfrm>
          <a:prstGeom prst="rect">
            <a:avLst/>
          </a:prstGeom>
          <a:noFill/>
          <a:ln cap="flat" cmpd="sng" w="9525">
            <a:solidFill>
              <a:schemeClr val="dk2"/>
            </a:solidFill>
            <a:prstDash val="solid"/>
            <a:round/>
            <a:headEnd len="sm" w="sm" type="none"/>
            <a:tailEnd len="sm" w="sm" type="none"/>
          </a:ln>
        </p:spPr>
      </p:pic>
      <p:pic>
        <p:nvPicPr>
          <p:cNvPr id="77" name="Google Shape;77;p12"/>
          <p:cNvPicPr preferRelativeResize="0"/>
          <p:nvPr/>
        </p:nvPicPr>
        <p:blipFill>
          <a:blip r:embed="rId4">
            <a:alphaModFix/>
          </a:blip>
          <a:stretch>
            <a:fillRect/>
          </a:stretch>
        </p:blipFill>
        <p:spPr>
          <a:xfrm>
            <a:off x="4825076" y="845147"/>
            <a:ext cx="4318950" cy="2683450"/>
          </a:xfrm>
          <a:prstGeom prst="rect">
            <a:avLst/>
          </a:prstGeom>
          <a:noFill/>
          <a:ln>
            <a:noFill/>
          </a:ln>
        </p:spPr>
      </p:pic>
      <p:pic>
        <p:nvPicPr>
          <p:cNvPr id="78" name="Google Shape;78;p12"/>
          <p:cNvPicPr preferRelativeResize="0"/>
          <p:nvPr/>
        </p:nvPicPr>
        <p:blipFill>
          <a:blip r:embed="rId5">
            <a:alphaModFix/>
          </a:blip>
          <a:stretch>
            <a:fillRect/>
          </a:stretch>
        </p:blipFill>
        <p:spPr>
          <a:xfrm>
            <a:off x="146125" y="2508325"/>
            <a:ext cx="4398999" cy="2199500"/>
          </a:xfrm>
          <a:prstGeom prst="rect">
            <a:avLst/>
          </a:prstGeom>
          <a:noFill/>
          <a:ln>
            <a:noFill/>
          </a:ln>
        </p:spPr>
      </p:pic>
      <p:pic>
        <p:nvPicPr>
          <p:cNvPr id="79" name="Google Shape;79;p12"/>
          <p:cNvPicPr preferRelativeResize="0"/>
          <p:nvPr/>
        </p:nvPicPr>
        <p:blipFill>
          <a:blip r:embed="rId6">
            <a:alphaModFix/>
          </a:blip>
          <a:stretch>
            <a:fillRect/>
          </a:stretch>
        </p:blipFill>
        <p:spPr>
          <a:xfrm>
            <a:off x="1961425" y="1679225"/>
            <a:ext cx="3859850" cy="1598675"/>
          </a:xfrm>
          <a:prstGeom prst="rect">
            <a:avLst/>
          </a:prstGeom>
          <a:noFill/>
          <a:ln cap="flat" cmpd="sng" w="9525">
            <a:solidFill>
              <a:schemeClr val="dk2"/>
            </a:solidFill>
            <a:prstDash val="solid"/>
            <a:round/>
            <a:headEnd len="sm" w="sm" type="none"/>
            <a:tailEnd len="sm" w="sm" type="none"/>
          </a:ln>
        </p:spPr>
      </p:pic>
      <p:pic>
        <p:nvPicPr>
          <p:cNvPr id="80" name="Google Shape;80;p12"/>
          <p:cNvPicPr preferRelativeResize="0"/>
          <p:nvPr/>
        </p:nvPicPr>
        <p:blipFill>
          <a:blip r:embed="rId7">
            <a:alphaModFix/>
          </a:blip>
          <a:stretch>
            <a:fillRect/>
          </a:stretch>
        </p:blipFill>
        <p:spPr>
          <a:xfrm>
            <a:off x="4341347" y="3739200"/>
            <a:ext cx="4822803" cy="1177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nvSpPr>
        <p:spPr>
          <a:xfrm>
            <a:off x="600700" y="800925"/>
            <a:ext cx="7905900" cy="10221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Traditional Named Entity Recognition:</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Get a list of all oncology-related terms </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Search for those terms in my documents</a:t>
            </a:r>
            <a:endParaRPr sz="1600">
              <a:solidFill>
                <a:schemeClr val="dk1"/>
              </a:solidFill>
              <a:latin typeface="Calibri"/>
              <a:ea typeface="Calibri"/>
              <a:cs typeface="Calibri"/>
              <a:sym typeface="Calibri"/>
            </a:endParaRPr>
          </a:p>
        </p:txBody>
      </p:sp>
      <p:sp>
        <p:nvSpPr>
          <p:cNvPr id="439" name="Google Shape;439;p48"/>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nvSpPr>
        <p:spPr>
          <a:xfrm>
            <a:off x="600700" y="800925"/>
            <a:ext cx="7905900" cy="41502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Traditional Named Entity Recognition:</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Get a list of all oncology-related terms </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Search for those terms in my documents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Problems:</a:t>
            </a:r>
            <a:endParaRPr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Do I have such </a:t>
            </a:r>
            <a:r>
              <a:rPr b="1" lang="es-419" sz="1600">
                <a:solidFill>
                  <a:schemeClr val="dk1"/>
                </a:solidFill>
                <a:latin typeface="Calibri"/>
                <a:ea typeface="Calibri"/>
                <a:cs typeface="Calibri"/>
                <a:sym typeface="Calibri"/>
              </a:rPr>
              <a:t>100% complete list</a:t>
            </a:r>
            <a:r>
              <a:rPr lang="es-419" sz="1600">
                <a:solidFill>
                  <a:schemeClr val="dk1"/>
                </a:solidFill>
                <a:latin typeface="Calibri"/>
                <a:ea typeface="Calibri"/>
                <a:cs typeface="Calibri"/>
                <a:sym typeface="Calibri"/>
              </a:rPr>
              <a:t>? Probably not… </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Real-world vocabulary</a:t>
            </a:r>
            <a:r>
              <a:rPr lang="es-419" sz="1600">
                <a:solidFill>
                  <a:schemeClr val="dk1"/>
                </a:solidFill>
                <a:latin typeface="Calibri"/>
                <a:ea typeface="Calibri"/>
                <a:cs typeface="Calibri"/>
                <a:sym typeface="Calibri"/>
              </a:rPr>
              <a:t> is different from textbook vocabulary. </a:t>
            </a:r>
            <a:r>
              <a:rPr lang="es-419" sz="1600">
                <a:solidFill>
                  <a:schemeClr val="dk1"/>
                </a:solidFill>
                <a:latin typeface="Calibri"/>
                <a:ea typeface="Calibri"/>
                <a:cs typeface="Calibri"/>
                <a:sym typeface="Calibri"/>
              </a:rPr>
              <a:t>Medical doctors (and nobody) do not write as in textbooks.</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Documents are written in Spanish-speaking countries. </a:t>
            </a:r>
            <a:endParaRPr sz="1600">
              <a:solidFill>
                <a:schemeClr val="dk1"/>
              </a:solidFill>
              <a:latin typeface="Calibri"/>
              <a:ea typeface="Calibri"/>
              <a:cs typeface="Calibri"/>
              <a:sym typeface="Calibri"/>
            </a:endParaRPr>
          </a:p>
          <a:p>
            <a:pPr indent="-330200" lvl="1" marL="9144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Other languages</a:t>
            </a:r>
            <a:r>
              <a:rPr lang="es-419" sz="1600">
                <a:solidFill>
                  <a:schemeClr val="dk1"/>
                </a:solidFill>
                <a:latin typeface="Calibri"/>
                <a:ea typeface="Calibri"/>
                <a:cs typeface="Calibri"/>
                <a:sym typeface="Calibri"/>
              </a:rPr>
              <a:t>: what happens if some documents are written in Catalan or Galician? </a:t>
            </a:r>
            <a:endParaRPr sz="1600">
              <a:solidFill>
                <a:schemeClr val="dk1"/>
              </a:solidFill>
              <a:latin typeface="Calibri"/>
              <a:ea typeface="Calibri"/>
              <a:cs typeface="Calibri"/>
              <a:sym typeface="Calibri"/>
            </a:endParaRPr>
          </a:p>
          <a:p>
            <a:pPr indent="-330200" lvl="1" marL="9144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Dialects</a:t>
            </a:r>
            <a:r>
              <a:rPr lang="es-419" sz="1600">
                <a:solidFill>
                  <a:schemeClr val="dk1"/>
                </a:solidFill>
                <a:latin typeface="Calibri"/>
                <a:ea typeface="Calibri"/>
                <a:cs typeface="Calibri"/>
                <a:sym typeface="Calibri"/>
              </a:rPr>
              <a:t>: what happens if there are Spanish variants between Spain and México?</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How do I account for typographical </a:t>
            </a:r>
            <a:r>
              <a:rPr b="1" lang="es-419" sz="1600">
                <a:solidFill>
                  <a:schemeClr val="dk1"/>
                </a:solidFill>
                <a:latin typeface="Calibri"/>
                <a:ea typeface="Calibri"/>
                <a:cs typeface="Calibri"/>
                <a:sym typeface="Calibri"/>
              </a:rPr>
              <a:t>errors</a:t>
            </a: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1" marL="9144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Instead of “</a:t>
            </a:r>
            <a:r>
              <a:rPr lang="es-419" sz="1600">
                <a:solidFill>
                  <a:schemeClr val="dk1"/>
                </a:solidFill>
                <a:latin typeface="Calibri"/>
                <a:ea typeface="Calibri"/>
                <a:cs typeface="Calibri"/>
                <a:sym typeface="Calibri"/>
              </a:rPr>
              <a:t>carcinoma lobu</a:t>
            </a:r>
            <a:r>
              <a:rPr b="1" lang="es-419" sz="1600">
                <a:solidFill>
                  <a:schemeClr val="dk1"/>
                </a:solidFill>
                <a:latin typeface="Calibri"/>
                <a:ea typeface="Calibri"/>
                <a:cs typeface="Calibri"/>
                <a:sym typeface="Calibri"/>
              </a:rPr>
              <a:t>lill</a:t>
            </a:r>
            <a:r>
              <a:rPr lang="es-419" sz="1600">
                <a:solidFill>
                  <a:schemeClr val="dk1"/>
                </a:solidFill>
                <a:latin typeface="Calibri"/>
                <a:ea typeface="Calibri"/>
                <a:cs typeface="Calibri"/>
                <a:sym typeface="Calibri"/>
              </a:rPr>
              <a:t>ar infiltrante”, I could have “carcinoma lobu</a:t>
            </a:r>
            <a:r>
              <a:rPr b="1" lang="es-419" sz="1600">
                <a:solidFill>
                  <a:schemeClr val="dk1"/>
                </a:solidFill>
                <a:latin typeface="Calibri"/>
                <a:ea typeface="Calibri"/>
                <a:cs typeface="Calibri"/>
                <a:sym typeface="Calibri"/>
              </a:rPr>
              <a:t>llili</a:t>
            </a:r>
            <a:r>
              <a:rPr lang="es-419" sz="1600">
                <a:solidFill>
                  <a:schemeClr val="dk1"/>
                </a:solidFill>
                <a:latin typeface="Calibri"/>
                <a:ea typeface="Calibri"/>
                <a:cs typeface="Calibri"/>
                <a:sym typeface="Calibri"/>
              </a:rPr>
              <a:t>ar infiltrante”</a:t>
            </a:r>
            <a:endParaRPr sz="1600">
              <a:solidFill>
                <a:schemeClr val="dk1"/>
              </a:solidFill>
              <a:latin typeface="Calibri"/>
              <a:ea typeface="Calibri"/>
              <a:cs typeface="Calibri"/>
              <a:sym typeface="Calibri"/>
            </a:endParaRPr>
          </a:p>
        </p:txBody>
      </p:sp>
      <p:sp>
        <p:nvSpPr>
          <p:cNvPr id="445" name="Google Shape;445;p4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p:nvPr/>
        </p:nvSpPr>
        <p:spPr>
          <a:xfrm>
            <a:off x="5640200" y="1650962"/>
            <a:ext cx="1506600" cy="9927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451" name="Google Shape;451;p50"/>
          <p:cNvSpPr txBox="1"/>
          <p:nvPr/>
        </p:nvSpPr>
        <p:spPr>
          <a:xfrm>
            <a:off x="600700" y="800925"/>
            <a:ext cx="7905900" cy="758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Today’s</a:t>
            </a:r>
            <a:r>
              <a:rPr b="1" lang="es-419" sz="1600">
                <a:solidFill>
                  <a:schemeClr val="dk1"/>
                </a:solidFill>
                <a:latin typeface="Calibri"/>
                <a:ea typeface="Calibri"/>
                <a:cs typeface="Calibri"/>
                <a:sym typeface="Calibri"/>
              </a:rPr>
              <a:t> Named Entity Recognition: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Use Machine Learning (</a:t>
            </a:r>
            <a:r>
              <a:rPr b="1" lang="es-419" sz="1600">
                <a:solidFill>
                  <a:schemeClr val="dk1"/>
                </a:solidFill>
                <a:latin typeface="Calibri"/>
                <a:ea typeface="Calibri"/>
                <a:cs typeface="Calibri"/>
                <a:sym typeface="Calibri"/>
              </a:rPr>
              <a:t>Deep Learning</a:t>
            </a:r>
            <a:r>
              <a:rPr lang="es-419" sz="1600">
                <a:solidFill>
                  <a:schemeClr val="dk1"/>
                </a:solidFill>
                <a:latin typeface="Calibri"/>
                <a:ea typeface="Calibri"/>
                <a:cs typeface="Calibri"/>
                <a:sym typeface="Calibri"/>
              </a:rPr>
              <a:t>) to find the oncology mentions</a:t>
            </a:r>
            <a:endParaRPr sz="1600">
              <a:solidFill>
                <a:schemeClr val="dk1"/>
              </a:solidFill>
              <a:latin typeface="Calibri"/>
              <a:ea typeface="Calibri"/>
              <a:cs typeface="Calibri"/>
              <a:sym typeface="Calibri"/>
            </a:endParaRPr>
          </a:p>
        </p:txBody>
      </p:sp>
      <p:sp>
        <p:nvSpPr>
          <p:cNvPr id="452" name="Google Shape;452;p5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453" name="Google Shape;453;p50"/>
          <p:cNvSpPr/>
          <p:nvPr/>
        </p:nvSpPr>
        <p:spPr>
          <a:xfrm>
            <a:off x="951800" y="3012225"/>
            <a:ext cx="14685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1. Data</a:t>
            </a:r>
            <a:r>
              <a:rPr b="1" lang="es-419" sz="1600">
                <a:solidFill>
                  <a:srgbClr val="FFFFFF"/>
                </a:solidFill>
                <a:latin typeface="Calibri"/>
                <a:ea typeface="Calibri"/>
                <a:cs typeface="Calibri"/>
                <a:sym typeface="Calibri"/>
              </a:rPr>
              <a:t> preparation</a:t>
            </a:r>
            <a:endParaRPr b="1" sz="1600">
              <a:solidFill>
                <a:srgbClr val="FFFFFF"/>
              </a:solidFill>
              <a:latin typeface="Calibri"/>
              <a:ea typeface="Calibri"/>
              <a:cs typeface="Calibri"/>
              <a:sym typeface="Calibri"/>
            </a:endParaRPr>
          </a:p>
        </p:txBody>
      </p:sp>
      <p:sp>
        <p:nvSpPr>
          <p:cNvPr id="454" name="Google Shape;454;p50"/>
          <p:cNvSpPr/>
          <p:nvPr/>
        </p:nvSpPr>
        <p:spPr>
          <a:xfrm>
            <a:off x="2723750" y="3012125"/>
            <a:ext cx="14685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2. Transform words into vectors</a:t>
            </a:r>
            <a:endParaRPr b="1" sz="1600">
              <a:solidFill>
                <a:srgbClr val="FFFFFF"/>
              </a:solidFill>
              <a:latin typeface="Calibri"/>
              <a:ea typeface="Calibri"/>
              <a:cs typeface="Calibri"/>
              <a:sym typeface="Calibri"/>
            </a:endParaRPr>
          </a:p>
        </p:txBody>
      </p:sp>
      <p:sp>
        <p:nvSpPr>
          <p:cNvPr id="455" name="Google Shape;455;p50"/>
          <p:cNvSpPr/>
          <p:nvPr/>
        </p:nvSpPr>
        <p:spPr>
          <a:xfrm>
            <a:off x="6471575" y="3012125"/>
            <a:ext cx="17607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4. Detect oncology mentions with the trained model</a:t>
            </a:r>
            <a:endParaRPr b="1" sz="1600">
              <a:solidFill>
                <a:srgbClr val="FFFFFF"/>
              </a:solidFill>
              <a:latin typeface="Calibri"/>
              <a:ea typeface="Calibri"/>
              <a:cs typeface="Calibri"/>
              <a:sym typeface="Calibri"/>
            </a:endParaRPr>
          </a:p>
        </p:txBody>
      </p:sp>
      <p:cxnSp>
        <p:nvCxnSpPr>
          <p:cNvPr id="456" name="Google Shape;456;p50"/>
          <p:cNvCxnSpPr>
            <a:stCxn id="453" idx="3"/>
            <a:endCxn id="454" idx="1"/>
          </p:cNvCxnSpPr>
          <p:nvPr/>
        </p:nvCxnSpPr>
        <p:spPr>
          <a:xfrm>
            <a:off x="2420300" y="368992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457" name="Google Shape;457;p50"/>
          <p:cNvCxnSpPr>
            <a:stCxn id="454" idx="3"/>
            <a:endCxn id="458" idx="1"/>
          </p:cNvCxnSpPr>
          <p:nvPr/>
        </p:nvCxnSpPr>
        <p:spPr>
          <a:xfrm>
            <a:off x="4192250" y="368982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459" name="Google Shape;459;p50"/>
          <p:cNvCxnSpPr>
            <a:stCxn id="458" idx="3"/>
            <a:endCxn id="455" idx="1"/>
          </p:cNvCxnSpPr>
          <p:nvPr/>
        </p:nvCxnSpPr>
        <p:spPr>
          <a:xfrm>
            <a:off x="6256475" y="3689825"/>
            <a:ext cx="215100" cy="0"/>
          </a:xfrm>
          <a:prstGeom prst="straightConnector1">
            <a:avLst/>
          </a:prstGeom>
          <a:noFill/>
          <a:ln cap="flat" cmpd="sng" w="19050">
            <a:solidFill>
              <a:srgbClr val="000000"/>
            </a:solidFill>
            <a:prstDash val="solid"/>
            <a:round/>
            <a:headEnd len="med" w="med" type="none"/>
            <a:tailEnd len="med" w="med" type="triangle"/>
          </a:ln>
        </p:spPr>
      </p:cxnSp>
      <p:sp>
        <p:nvSpPr>
          <p:cNvPr id="460" name="Google Shape;460;p50"/>
          <p:cNvSpPr/>
          <p:nvPr/>
        </p:nvSpPr>
        <p:spPr>
          <a:xfrm>
            <a:off x="3575900" y="1684138"/>
            <a:ext cx="1506600" cy="9927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461" name="Google Shape;461;p50"/>
          <p:cNvSpPr txBox="1"/>
          <p:nvPr/>
        </p:nvSpPr>
        <p:spPr>
          <a:xfrm>
            <a:off x="5162150" y="175490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462" name="Google Shape;462;p50"/>
          <p:cNvPicPr preferRelativeResize="0"/>
          <p:nvPr/>
        </p:nvPicPr>
        <p:blipFill>
          <a:blip r:embed="rId3">
            <a:alphaModFix/>
          </a:blip>
          <a:stretch>
            <a:fillRect/>
          </a:stretch>
        </p:blipFill>
        <p:spPr>
          <a:xfrm>
            <a:off x="6086975" y="2008825"/>
            <a:ext cx="554100" cy="554100"/>
          </a:xfrm>
          <a:prstGeom prst="rect">
            <a:avLst/>
          </a:prstGeom>
          <a:noFill/>
          <a:ln>
            <a:noFill/>
          </a:ln>
        </p:spPr>
      </p:pic>
      <p:pic>
        <p:nvPicPr>
          <p:cNvPr id="463" name="Google Shape;463;p50"/>
          <p:cNvPicPr preferRelativeResize="0"/>
          <p:nvPr/>
        </p:nvPicPr>
        <p:blipFill>
          <a:blip r:embed="rId4">
            <a:alphaModFix/>
          </a:blip>
          <a:stretch>
            <a:fillRect/>
          </a:stretch>
        </p:blipFill>
        <p:spPr>
          <a:xfrm>
            <a:off x="3742875" y="2330325"/>
            <a:ext cx="1172625" cy="554100"/>
          </a:xfrm>
          <a:prstGeom prst="rect">
            <a:avLst/>
          </a:prstGeom>
          <a:noFill/>
          <a:ln>
            <a:noFill/>
          </a:ln>
        </p:spPr>
      </p:pic>
      <p:sp>
        <p:nvSpPr>
          <p:cNvPr id="464" name="Google Shape;464;p50"/>
          <p:cNvSpPr/>
          <p:nvPr/>
        </p:nvSpPr>
        <p:spPr>
          <a:xfrm>
            <a:off x="2974335" y="2618609"/>
            <a:ext cx="2438611" cy="586790"/>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sp>
        <p:nvSpPr>
          <p:cNvPr id="465" name="Google Shape;465;p50"/>
          <p:cNvSpPr/>
          <p:nvPr/>
        </p:nvSpPr>
        <p:spPr>
          <a:xfrm flipH="1" rot="-268">
            <a:off x="5424197" y="2600571"/>
            <a:ext cx="2378458" cy="622803"/>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sp>
        <p:nvSpPr>
          <p:cNvPr id="466" name="Google Shape;466;p50"/>
          <p:cNvSpPr/>
          <p:nvPr/>
        </p:nvSpPr>
        <p:spPr>
          <a:xfrm>
            <a:off x="4495700" y="3012225"/>
            <a:ext cx="16716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solidFill>
                  <a:srgbClr val="FFFFFF"/>
                </a:solidFill>
                <a:latin typeface="Calibri"/>
                <a:ea typeface="Calibri"/>
                <a:cs typeface="Calibri"/>
                <a:sym typeface="Calibri"/>
              </a:rPr>
              <a:t>3. Train ML algorithm to detect oncology mentions</a:t>
            </a:r>
            <a:endParaRPr b="1">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1"/>
          <p:cNvSpPr txBox="1"/>
          <p:nvPr/>
        </p:nvSpPr>
        <p:spPr>
          <a:xfrm>
            <a:off x="600700" y="800925"/>
            <a:ext cx="7905900" cy="36432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Goal: </a:t>
            </a:r>
            <a:r>
              <a:rPr lang="es-419" sz="1600">
                <a:solidFill>
                  <a:schemeClr val="dk1"/>
                </a:solidFill>
                <a:latin typeface="Calibri"/>
                <a:ea typeface="Calibri"/>
                <a:cs typeface="Calibri"/>
                <a:sym typeface="Calibri"/>
              </a:rPr>
              <a:t>Find documents about oncology in a collection of unknown documents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b="1" lang="es-419" sz="1600">
                <a:solidFill>
                  <a:schemeClr val="dk1"/>
                </a:solidFill>
                <a:latin typeface="Calibri"/>
                <a:ea typeface="Calibri"/>
                <a:cs typeface="Calibri"/>
                <a:sym typeface="Calibri"/>
              </a:rPr>
              <a:t>Approach: </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Find oncology-related entities in the documents → use Machine Learning to find oncology-related documents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Every document with 1 oncology-related entity is a relevant document for me.</a:t>
            </a:r>
            <a:endParaRPr sz="1600">
              <a:solidFill>
                <a:schemeClr val="dk1"/>
              </a:solidFill>
              <a:latin typeface="Calibri"/>
              <a:ea typeface="Calibri"/>
              <a:cs typeface="Calibri"/>
              <a:sym typeface="Calibri"/>
            </a:endParaRPr>
          </a:p>
        </p:txBody>
      </p:sp>
      <p:sp>
        <p:nvSpPr>
          <p:cNvPr id="472" name="Google Shape;472;p5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Recap</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73" name="Google Shape;473;p51"/>
          <p:cNvPicPr preferRelativeResize="0"/>
          <p:nvPr/>
        </p:nvPicPr>
        <p:blipFill>
          <a:blip r:embed="rId3">
            <a:alphaModFix/>
          </a:blip>
          <a:stretch>
            <a:fillRect/>
          </a:stretch>
        </p:blipFill>
        <p:spPr>
          <a:xfrm>
            <a:off x="2079550" y="1333000"/>
            <a:ext cx="867950" cy="867950"/>
          </a:xfrm>
          <a:prstGeom prst="rect">
            <a:avLst/>
          </a:prstGeom>
          <a:noFill/>
          <a:ln>
            <a:noFill/>
          </a:ln>
        </p:spPr>
      </p:pic>
      <p:pic>
        <p:nvPicPr>
          <p:cNvPr id="474" name="Google Shape;474;p51"/>
          <p:cNvPicPr preferRelativeResize="0"/>
          <p:nvPr/>
        </p:nvPicPr>
        <p:blipFill>
          <a:blip r:embed="rId4">
            <a:alphaModFix/>
          </a:blip>
          <a:stretch>
            <a:fillRect/>
          </a:stretch>
        </p:blipFill>
        <p:spPr>
          <a:xfrm>
            <a:off x="6036625" y="1449650"/>
            <a:ext cx="634650" cy="634650"/>
          </a:xfrm>
          <a:prstGeom prst="rect">
            <a:avLst/>
          </a:prstGeom>
          <a:noFill/>
          <a:ln>
            <a:noFill/>
          </a:ln>
        </p:spPr>
      </p:pic>
      <p:pic>
        <p:nvPicPr>
          <p:cNvPr id="475" name="Google Shape;475;p51"/>
          <p:cNvPicPr preferRelativeResize="0"/>
          <p:nvPr/>
        </p:nvPicPr>
        <p:blipFill>
          <a:blip r:embed="rId5">
            <a:alphaModFix/>
          </a:blip>
          <a:stretch>
            <a:fillRect/>
          </a:stretch>
        </p:blipFill>
        <p:spPr>
          <a:xfrm>
            <a:off x="4301475" y="1365300"/>
            <a:ext cx="803350" cy="803350"/>
          </a:xfrm>
          <a:prstGeom prst="rect">
            <a:avLst/>
          </a:prstGeom>
          <a:noFill/>
          <a:ln>
            <a:noFill/>
          </a:ln>
        </p:spPr>
      </p:pic>
      <p:cxnSp>
        <p:nvCxnSpPr>
          <p:cNvPr id="476" name="Google Shape;476;p51"/>
          <p:cNvCxnSpPr>
            <a:stCxn id="473" idx="3"/>
            <a:endCxn id="475" idx="1"/>
          </p:cNvCxnSpPr>
          <p:nvPr/>
        </p:nvCxnSpPr>
        <p:spPr>
          <a:xfrm>
            <a:off x="2947500" y="1766975"/>
            <a:ext cx="1353900" cy="0"/>
          </a:xfrm>
          <a:prstGeom prst="straightConnector1">
            <a:avLst/>
          </a:prstGeom>
          <a:noFill/>
          <a:ln cap="flat" cmpd="sng" w="19050">
            <a:solidFill>
              <a:srgbClr val="000000"/>
            </a:solidFill>
            <a:prstDash val="solid"/>
            <a:round/>
            <a:headEnd len="med" w="med" type="none"/>
            <a:tailEnd len="med" w="med" type="triangle"/>
          </a:ln>
        </p:spPr>
      </p:cxnSp>
      <p:sp>
        <p:nvSpPr>
          <p:cNvPr id="477" name="Google Shape;477;p51"/>
          <p:cNvSpPr txBox="1"/>
          <p:nvPr/>
        </p:nvSpPr>
        <p:spPr>
          <a:xfrm>
            <a:off x="5104825" y="1551425"/>
            <a:ext cx="122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Oncology</a:t>
            </a:r>
            <a:endParaRPr sz="1600">
              <a:latin typeface="Calibri"/>
              <a:ea typeface="Calibri"/>
              <a:cs typeface="Calibri"/>
              <a:sym typeface="Calibri"/>
            </a:endParaRPr>
          </a:p>
        </p:txBody>
      </p:sp>
      <p:pic>
        <p:nvPicPr>
          <p:cNvPr id="478" name="Google Shape;478;p51"/>
          <p:cNvPicPr preferRelativeResize="0"/>
          <p:nvPr/>
        </p:nvPicPr>
        <p:blipFill rotWithShape="1">
          <a:blip r:embed="rId6">
            <a:alphaModFix/>
          </a:blip>
          <a:srcRect b="14769" l="57941" r="8165" t="70180"/>
          <a:stretch/>
        </p:blipFill>
        <p:spPr>
          <a:xfrm>
            <a:off x="4301400" y="3370325"/>
            <a:ext cx="3005601" cy="553325"/>
          </a:xfrm>
          <a:prstGeom prst="rect">
            <a:avLst/>
          </a:prstGeom>
          <a:noFill/>
          <a:ln cap="flat" cmpd="sng" w="9525">
            <a:solidFill>
              <a:schemeClr val="dk2"/>
            </a:solidFill>
            <a:prstDash val="solid"/>
            <a:round/>
            <a:headEnd len="sm" w="sm" type="none"/>
            <a:tailEnd len="sm" w="sm" type="none"/>
          </a:ln>
        </p:spPr>
      </p:pic>
      <p:cxnSp>
        <p:nvCxnSpPr>
          <p:cNvPr id="479" name="Google Shape;479;p51"/>
          <p:cNvCxnSpPr>
            <a:stCxn id="480" idx="3"/>
            <a:endCxn id="478" idx="1"/>
          </p:cNvCxnSpPr>
          <p:nvPr/>
        </p:nvCxnSpPr>
        <p:spPr>
          <a:xfrm>
            <a:off x="3399374" y="3647000"/>
            <a:ext cx="902100" cy="0"/>
          </a:xfrm>
          <a:prstGeom prst="straightConnector1">
            <a:avLst/>
          </a:prstGeom>
          <a:noFill/>
          <a:ln cap="flat" cmpd="sng" w="19050">
            <a:solidFill>
              <a:srgbClr val="000000"/>
            </a:solidFill>
            <a:prstDash val="solid"/>
            <a:round/>
            <a:headEnd len="med" w="med" type="none"/>
            <a:tailEnd len="med" w="med" type="triangle"/>
          </a:ln>
        </p:spPr>
      </p:cxnSp>
      <p:pic>
        <p:nvPicPr>
          <p:cNvPr id="480" name="Google Shape;480;p51"/>
          <p:cNvPicPr preferRelativeResize="0"/>
          <p:nvPr/>
        </p:nvPicPr>
        <p:blipFill rotWithShape="1">
          <a:blip r:embed="rId7">
            <a:alphaModFix/>
          </a:blip>
          <a:srcRect b="13479" l="0" r="0" t="0"/>
          <a:stretch/>
        </p:blipFill>
        <p:spPr>
          <a:xfrm>
            <a:off x="2702682" y="3353600"/>
            <a:ext cx="696693" cy="5868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nvSpPr>
        <p:spPr>
          <a:xfrm>
            <a:off x="600700" y="800925"/>
            <a:ext cx="7462800" cy="286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solidFill>
                  <a:schemeClr val="dk1"/>
                </a:solidFill>
                <a:latin typeface="Calibri"/>
                <a:ea typeface="Calibri"/>
                <a:cs typeface="Calibri"/>
                <a:sym typeface="Calibri"/>
              </a:rPr>
              <a:t>Motivation</a:t>
            </a:r>
            <a:r>
              <a:rPr lang="es-419" sz="1600">
                <a:solidFill>
                  <a:schemeClr val="dk1"/>
                </a:solidFill>
                <a:latin typeface="Calibri"/>
                <a:ea typeface="Calibri"/>
                <a:cs typeface="Calibri"/>
                <a:sym typeface="Calibri"/>
              </a:rPr>
              <a:t>: real-world text is usually dirty, with bad encodings, text is in</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PDF and is difficult to parse, etc. To use it in any algorithm, we need to prepare it</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Common steps: </a:t>
            </a:r>
            <a:endParaRPr b="1" sz="1600">
              <a:solidFill>
                <a:schemeClr val="dk1"/>
              </a:solidFill>
              <a:latin typeface="Calibri"/>
              <a:ea typeface="Calibri"/>
              <a:cs typeface="Calibri"/>
              <a:sym typeface="Calibri"/>
            </a:endParaRPr>
          </a:p>
          <a:p>
            <a:pPr indent="-330200" lvl="0" marL="457200" rtl="0" algn="l">
              <a:lnSpc>
                <a:spcPct val="115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encoding fixer</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cleaning: </a:t>
            </a:r>
            <a:r>
              <a:rPr lang="es-419" sz="1600">
                <a:solidFill>
                  <a:schemeClr val="dk1"/>
                </a:solidFill>
                <a:latin typeface="Calibri"/>
                <a:ea typeface="Calibri"/>
                <a:cs typeface="Calibri"/>
                <a:sym typeface="Calibri"/>
              </a:rPr>
              <a:t>punctuation and accents, special characters, numeric digits, leading, ending and vertical whitespace, HTML formatting, lowercasing</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tokenization: split sentences into individual tokens</a:t>
            </a:r>
            <a:endParaRPr sz="1600">
              <a:solidFill>
                <a:schemeClr val="dk1"/>
              </a:solidFill>
              <a:latin typeface="Calibri"/>
              <a:ea typeface="Calibri"/>
              <a:cs typeface="Calibri"/>
              <a:sym typeface="Calibri"/>
            </a:endParaRPr>
          </a:p>
        </p:txBody>
      </p:sp>
      <p:sp>
        <p:nvSpPr>
          <p:cNvPr id="486" name="Google Shape;486;p5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1: Data preparation</a:t>
            </a:r>
            <a:endParaRPr b="1" sz="1500">
              <a:solidFill>
                <a:srgbClr val="124484"/>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nvSpPr>
        <p:spPr>
          <a:xfrm>
            <a:off x="600700" y="800925"/>
            <a:ext cx="7934400" cy="29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solidFill>
                  <a:schemeClr val="dk1"/>
                </a:solidFill>
                <a:latin typeface="Calibri"/>
                <a:ea typeface="Calibri"/>
                <a:cs typeface="Calibri"/>
                <a:sym typeface="Calibri"/>
              </a:rPr>
              <a:t>Motivation</a:t>
            </a:r>
            <a:r>
              <a:rPr lang="es-419" sz="1600">
                <a:solidFill>
                  <a:schemeClr val="dk1"/>
                </a:solidFill>
                <a:latin typeface="Calibri"/>
                <a:ea typeface="Calibri"/>
                <a:cs typeface="Calibri"/>
                <a:sym typeface="Calibri"/>
              </a:rPr>
              <a:t>: Machine learning algorithms cannot work with raw text directly;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the text must be converted into numbers: </a:t>
            </a:r>
            <a:r>
              <a:rPr b="1" lang="es-419" sz="1600">
                <a:solidFill>
                  <a:schemeClr val="dk1"/>
                </a:solidFill>
                <a:latin typeface="Calibri"/>
                <a:ea typeface="Calibri"/>
                <a:cs typeface="Calibri"/>
                <a:sym typeface="Calibri"/>
              </a:rPr>
              <a:t>words must be transformed into vectors</a:t>
            </a:r>
            <a:endParaRPr sz="1600">
              <a:solidFill>
                <a:schemeClr val="dk1"/>
              </a:solidFill>
              <a:latin typeface="Calibri"/>
              <a:ea typeface="Calibri"/>
              <a:cs typeface="Calibri"/>
              <a:sym typeface="Calibri"/>
            </a:endParaRPr>
          </a:p>
          <a:p>
            <a:pPr indent="0" lvl="0" marL="0" rtl="0" algn="l">
              <a:lnSpc>
                <a:spcPct val="106999"/>
              </a:lnSpc>
              <a:spcBef>
                <a:spcPts val="16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b="1" lang="es-419" sz="1600">
                <a:solidFill>
                  <a:schemeClr val="dk1"/>
                </a:solidFill>
                <a:latin typeface="Calibri"/>
                <a:ea typeface="Calibri"/>
                <a:cs typeface="Calibri"/>
                <a:sym typeface="Calibri"/>
              </a:rPr>
              <a:t>Different ways:</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One-Hot encoding</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Bag-of-Words (BoW)</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Word embeddings</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Context embeddings</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Language models</a:t>
            </a:r>
            <a:endParaRPr sz="1600">
              <a:solidFill>
                <a:schemeClr val="dk1"/>
              </a:solidFill>
              <a:latin typeface="Calibri"/>
              <a:ea typeface="Calibri"/>
              <a:cs typeface="Calibri"/>
              <a:sym typeface="Calibri"/>
            </a:endParaRPr>
          </a:p>
        </p:txBody>
      </p:sp>
      <p:sp>
        <p:nvSpPr>
          <p:cNvPr id="492" name="Google Shape;492;p5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2: Transform words into vectors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2: Transform words into vectors - One-Hot encoding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498" name="Google Shape;498;p54"/>
          <p:cNvSpPr txBox="1"/>
          <p:nvPr/>
        </p:nvSpPr>
        <p:spPr>
          <a:xfrm>
            <a:off x="311700" y="8476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Calibri"/>
              <a:buAutoNum type="arabicPeriod"/>
            </a:pPr>
            <a:r>
              <a:rPr b="1" lang="es-419" sz="1600">
                <a:latin typeface="Calibri"/>
                <a:ea typeface="Calibri"/>
                <a:cs typeface="Calibri"/>
                <a:sym typeface="Calibri"/>
              </a:rPr>
              <a:t>Description:</a:t>
            </a:r>
            <a:r>
              <a:rPr lang="es-419" sz="1600">
                <a:latin typeface="Calibri"/>
                <a:ea typeface="Calibri"/>
                <a:cs typeface="Calibri"/>
                <a:sym typeface="Calibri"/>
              </a:rPr>
              <a:t> </a:t>
            </a:r>
            <a:r>
              <a:rPr lang="es-419" sz="1600">
                <a:solidFill>
                  <a:schemeClr val="dk1"/>
                </a:solidFill>
                <a:latin typeface="Calibri"/>
                <a:ea typeface="Calibri"/>
                <a:cs typeface="Calibri"/>
                <a:sym typeface="Calibri"/>
              </a:rPr>
              <a:t>each word is represented as a binary vector that is all zero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values except the index of the word, which is marked with a 1</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Example:</a:t>
            </a:r>
            <a:br>
              <a:rPr lang="es-419" sz="1600">
                <a:latin typeface="Calibri"/>
                <a:ea typeface="Calibri"/>
                <a:cs typeface="Calibri"/>
                <a:sym typeface="Calibri"/>
              </a:rPr>
            </a:br>
            <a:r>
              <a:rPr lang="es-419" sz="1600">
                <a:latin typeface="Calibri"/>
                <a:ea typeface="Calibri"/>
                <a:cs typeface="Calibri"/>
                <a:sym typeface="Calibri"/>
              </a:rPr>
              <a:t> “The cat sat on the mat”</a:t>
            </a: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100">
                <a:latin typeface="Calibri"/>
                <a:ea typeface="Calibri"/>
                <a:cs typeface="Calibri"/>
                <a:sym typeface="Calibri"/>
              </a:rPr>
            </a:br>
            <a:endParaRPr sz="21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Not very useful:</a:t>
            </a:r>
            <a:r>
              <a:rPr lang="es-419" sz="1600">
                <a:latin typeface="Calibri"/>
                <a:ea typeface="Calibri"/>
                <a:cs typeface="Calibri"/>
                <a:sym typeface="Calibri"/>
              </a:rPr>
              <a:t> all word vectors are equally separated, if we have 300K words, our vectors have 300K dimensions, etc.</a:t>
            </a:r>
            <a:endParaRPr sz="1600">
              <a:latin typeface="Calibri"/>
              <a:ea typeface="Calibri"/>
              <a:cs typeface="Calibri"/>
              <a:sym typeface="Calibri"/>
            </a:endParaRPr>
          </a:p>
        </p:txBody>
      </p:sp>
      <p:pic>
        <p:nvPicPr>
          <p:cNvPr id="499" name="Google Shape;499;p54"/>
          <p:cNvPicPr preferRelativeResize="0"/>
          <p:nvPr/>
        </p:nvPicPr>
        <p:blipFill>
          <a:blip r:embed="rId3">
            <a:alphaModFix/>
          </a:blip>
          <a:stretch>
            <a:fillRect/>
          </a:stretch>
        </p:blipFill>
        <p:spPr>
          <a:xfrm>
            <a:off x="966600" y="2143550"/>
            <a:ext cx="2266950" cy="1238250"/>
          </a:xfrm>
          <a:prstGeom prst="rect">
            <a:avLst/>
          </a:prstGeom>
          <a:noFill/>
          <a:ln cap="flat" cmpd="sng" w="19050">
            <a:solidFill>
              <a:schemeClr val="dk2"/>
            </a:solidFill>
            <a:prstDash val="solid"/>
            <a:round/>
            <a:headEnd len="sm" w="sm" type="none"/>
            <a:tailEnd len="sm" w="sm" type="none"/>
          </a:ln>
        </p:spPr>
      </p:pic>
      <p:cxnSp>
        <p:nvCxnSpPr>
          <p:cNvPr id="500" name="Google Shape;500;p54"/>
          <p:cNvCxnSpPr/>
          <p:nvPr/>
        </p:nvCxnSpPr>
        <p:spPr>
          <a:xfrm rot="10800000">
            <a:off x="3009750" y="3301750"/>
            <a:ext cx="494100" cy="494100"/>
          </a:xfrm>
          <a:prstGeom prst="straightConnector1">
            <a:avLst/>
          </a:prstGeom>
          <a:noFill/>
          <a:ln cap="flat" cmpd="sng" w="19050">
            <a:solidFill>
              <a:srgbClr val="000000"/>
            </a:solidFill>
            <a:prstDash val="solid"/>
            <a:round/>
            <a:headEnd len="med" w="med" type="none"/>
            <a:tailEnd len="med" w="med" type="triangle"/>
          </a:ln>
        </p:spPr>
      </p:cxnSp>
      <p:sp>
        <p:nvSpPr>
          <p:cNvPr id="501" name="Google Shape;501;p54"/>
          <p:cNvSpPr txBox="1"/>
          <p:nvPr/>
        </p:nvSpPr>
        <p:spPr>
          <a:xfrm>
            <a:off x="3503850" y="3582475"/>
            <a:ext cx="70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mat</a:t>
            </a:r>
            <a:endParaRPr sz="1600">
              <a:latin typeface="Calibri"/>
              <a:ea typeface="Calibri"/>
              <a:cs typeface="Calibri"/>
              <a:sym typeface="Calibri"/>
            </a:endParaRPr>
          </a:p>
        </p:txBody>
      </p:sp>
      <p:cxnSp>
        <p:nvCxnSpPr>
          <p:cNvPr id="502" name="Google Shape;502;p54"/>
          <p:cNvCxnSpPr/>
          <p:nvPr/>
        </p:nvCxnSpPr>
        <p:spPr>
          <a:xfrm flipH="1" rot="10800000">
            <a:off x="1650850" y="3301775"/>
            <a:ext cx="309600" cy="393000"/>
          </a:xfrm>
          <a:prstGeom prst="straightConnector1">
            <a:avLst/>
          </a:prstGeom>
          <a:noFill/>
          <a:ln cap="flat" cmpd="sng" w="19050">
            <a:solidFill>
              <a:srgbClr val="000000"/>
            </a:solidFill>
            <a:prstDash val="solid"/>
            <a:round/>
            <a:headEnd len="med" w="med" type="none"/>
            <a:tailEnd len="med" w="med" type="triangle"/>
          </a:ln>
        </p:spPr>
      </p:cxnSp>
      <p:sp>
        <p:nvSpPr>
          <p:cNvPr id="503" name="Google Shape;503;p54"/>
          <p:cNvSpPr txBox="1"/>
          <p:nvPr/>
        </p:nvSpPr>
        <p:spPr>
          <a:xfrm>
            <a:off x="1253050" y="3532700"/>
            <a:ext cx="70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the</a:t>
            </a:r>
            <a:endParaRPr sz="16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2: Transform words into vectors</a:t>
            </a:r>
            <a:r>
              <a:rPr b="1" lang="es-419" sz="2200">
                <a:solidFill>
                  <a:srgbClr val="124484"/>
                </a:solidFill>
                <a:latin typeface="Calibri"/>
                <a:ea typeface="Calibri"/>
                <a:cs typeface="Calibri"/>
                <a:sym typeface="Calibri"/>
              </a:rPr>
              <a:t> - Word embeddings</a:t>
            </a:r>
            <a:endParaRPr b="1" sz="1500">
              <a:solidFill>
                <a:srgbClr val="124484"/>
              </a:solidFill>
              <a:latin typeface="Calibri"/>
              <a:ea typeface="Calibri"/>
              <a:cs typeface="Calibri"/>
              <a:sym typeface="Calibri"/>
            </a:endParaRPr>
          </a:p>
        </p:txBody>
      </p:sp>
      <p:sp>
        <p:nvSpPr>
          <p:cNvPr id="509" name="Google Shape;509;p55"/>
          <p:cNvSpPr txBox="1"/>
          <p:nvPr/>
        </p:nvSpPr>
        <p:spPr>
          <a:xfrm>
            <a:off x="311700" y="847675"/>
            <a:ext cx="8520600" cy="368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Calibri"/>
              <a:buAutoNum type="arabicPeriod"/>
            </a:pPr>
            <a:r>
              <a:rPr b="1" lang="es-419" sz="1600">
                <a:latin typeface="Calibri"/>
                <a:ea typeface="Calibri"/>
                <a:cs typeface="Calibri"/>
                <a:sym typeface="Calibri"/>
              </a:rPr>
              <a:t>Description:</a:t>
            </a:r>
            <a:r>
              <a:rPr lang="es-419" sz="1600">
                <a:latin typeface="Calibri"/>
                <a:ea typeface="Calibri"/>
                <a:cs typeface="Calibri"/>
                <a:sym typeface="Calibri"/>
              </a:rPr>
              <a:t> </a:t>
            </a:r>
            <a:r>
              <a:rPr lang="es-419" sz="1600">
                <a:solidFill>
                  <a:schemeClr val="dk1"/>
                </a:solidFill>
                <a:latin typeface="Calibri"/>
                <a:ea typeface="Calibri"/>
                <a:cs typeface="Calibri"/>
                <a:sym typeface="Calibri"/>
              </a:rPr>
              <a:t>each word is represented as a real vector. Words with similar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meanings are close in the vector space.</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How to create them: </a:t>
            </a:r>
            <a:r>
              <a:rPr lang="es-419" sz="1600">
                <a:latin typeface="Calibri"/>
                <a:ea typeface="Calibri"/>
                <a:cs typeface="Calibri"/>
                <a:sym typeface="Calibri"/>
              </a:rPr>
              <a:t>the vectors are built with neural networks that use large collections of documents (example: the whole PubMed)</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Limitations: </a:t>
            </a:r>
            <a:r>
              <a:rPr lang="es-419" sz="1600">
                <a:latin typeface="Calibri"/>
                <a:ea typeface="Calibri"/>
                <a:cs typeface="Calibri"/>
                <a:sym typeface="Calibri"/>
              </a:rPr>
              <a:t>do not take into account the context (e.g. “banco” has different meanings in different contexts)</a:t>
            </a:r>
            <a:endParaRPr sz="1600">
              <a:latin typeface="Calibri"/>
              <a:ea typeface="Calibri"/>
              <a:cs typeface="Calibri"/>
              <a:sym typeface="Calibri"/>
            </a:endParaRPr>
          </a:p>
        </p:txBody>
      </p:sp>
      <p:pic>
        <p:nvPicPr>
          <p:cNvPr id="510" name="Google Shape;510;p55"/>
          <p:cNvPicPr preferRelativeResize="0"/>
          <p:nvPr/>
        </p:nvPicPr>
        <p:blipFill>
          <a:blip r:embed="rId3">
            <a:alphaModFix/>
          </a:blip>
          <a:stretch>
            <a:fillRect/>
          </a:stretch>
        </p:blipFill>
        <p:spPr>
          <a:xfrm>
            <a:off x="4867100" y="2548312"/>
            <a:ext cx="3377776" cy="2315775"/>
          </a:xfrm>
          <a:prstGeom prst="rect">
            <a:avLst/>
          </a:prstGeom>
          <a:noFill/>
          <a:ln>
            <a:noFill/>
          </a:ln>
        </p:spPr>
      </p:pic>
      <p:graphicFrame>
        <p:nvGraphicFramePr>
          <p:cNvPr id="511" name="Google Shape;511;p55"/>
          <p:cNvGraphicFramePr/>
          <p:nvPr/>
        </p:nvGraphicFramePr>
        <p:xfrm>
          <a:off x="1264650" y="2707618"/>
          <a:ext cx="3000000" cy="3000000"/>
        </p:xfrm>
        <a:graphic>
          <a:graphicData uri="http://schemas.openxmlformats.org/drawingml/2006/table">
            <a:tbl>
              <a:tblPr>
                <a:noFill/>
                <a:tableStyleId>{00821486-8D6E-4244-B64A-09E3131FDA0B}</a:tableStyleId>
              </a:tblPr>
              <a:tblGrid>
                <a:gridCol w="640325"/>
                <a:gridCol w="552300"/>
                <a:gridCol w="514575"/>
                <a:gridCol w="476825"/>
                <a:gridCol w="615175"/>
              </a:tblGrid>
              <a:tr h="365750">
                <a:tc>
                  <a:txBody>
                    <a:bodyPr/>
                    <a:lstStyle/>
                    <a:p>
                      <a:pPr indent="0" lvl="0" marL="0" rtl="0" algn="l">
                        <a:spcBef>
                          <a:spcPts val="0"/>
                        </a:spcBef>
                        <a:spcAft>
                          <a:spcPts val="0"/>
                        </a:spcAft>
                        <a:buNone/>
                      </a:pPr>
                      <a:r>
                        <a:t/>
                      </a:r>
                      <a:endParaRPr b="1" sz="1200">
                        <a:latin typeface="Calibri"/>
                        <a:ea typeface="Calibri"/>
                        <a:cs typeface="Calibri"/>
                        <a:sym typeface="Calibri"/>
                      </a:endParaRPr>
                    </a:p>
                  </a:txBody>
                  <a:tcPr marT="91425" marB="91425" marR="91425" marL="91425">
                    <a:solidFill>
                      <a:srgbClr val="CCCCCC"/>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X1</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X2</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Xn</a:t>
                      </a:r>
                      <a:endParaRPr b="1" sz="1200">
                        <a:latin typeface="Calibri"/>
                        <a:ea typeface="Calibri"/>
                        <a:cs typeface="Calibri"/>
                        <a:sym typeface="Calibri"/>
                      </a:endParaRPr>
                    </a:p>
                  </a:txBody>
                  <a:tcPr marT="91425" marB="91425" marR="91425" marL="91425">
                    <a:solidFill>
                      <a:srgbClr val="D9D9D9"/>
                    </a:solidFill>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apple</a:t>
                      </a:r>
                      <a:endParaRPr b="1" sz="1200">
                        <a:latin typeface="Calibri"/>
                        <a:ea typeface="Calibri"/>
                        <a:cs typeface="Calibri"/>
                        <a:sym typeface="Calibri"/>
                      </a:endParaRPr>
                    </a:p>
                  </a:txBody>
                  <a:tcPr marT="91425" marB="91425" marR="91425" marL="91425">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0.2</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0.0</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s-419" sz="1200">
                          <a:solidFill>
                            <a:srgbClr val="000000"/>
                          </a:solidFill>
                          <a:latin typeface="Calibri"/>
                          <a:ea typeface="Calibri"/>
                          <a:cs typeface="Calibri"/>
                          <a:sym typeface="Calibri"/>
                        </a:rPr>
                        <a:t>-0.3</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doctor</a:t>
                      </a:r>
                      <a:endParaRPr b="1" sz="12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0.5</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-0.9</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solidFill>
                            <a:srgbClr val="000000"/>
                          </a:solidFill>
                          <a:latin typeface="Calibri"/>
                          <a:ea typeface="Calibri"/>
                          <a:cs typeface="Calibri"/>
                          <a:sym typeface="Calibri"/>
                        </a:rPr>
                        <a:t>0.11</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injury</a:t>
                      </a:r>
                      <a:endParaRPr b="1" sz="12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-1.5</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0.4</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solidFill>
                            <a:srgbClr val="000000"/>
                          </a:solidFill>
                          <a:latin typeface="Calibri"/>
                          <a:ea typeface="Calibri"/>
                          <a:cs typeface="Calibri"/>
                          <a:sym typeface="Calibri"/>
                        </a:rPr>
                        <a:t>-0.3</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dog</a:t>
                      </a:r>
                      <a:endParaRPr b="1" sz="12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-0.11</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0.6</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solidFill>
                            <a:srgbClr val="000000"/>
                          </a:solidFill>
                          <a:latin typeface="Calibri"/>
                          <a:ea typeface="Calibri"/>
                          <a:cs typeface="Calibri"/>
                          <a:sym typeface="Calibri"/>
                        </a:rPr>
                        <a:t>-0.3</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3: </a:t>
            </a:r>
            <a:r>
              <a:rPr b="1" lang="es-419" sz="2200">
                <a:solidFill>
                  <a:srgbClr val="124484"/>
                </a:solidFill>
                <a:latin typeface="Calibri"/>
                <a:ea typeface="Calibri"/>
                <a:cs typeface="Calibri"/>
                <a:sym typeface="Calibri"/>
              </a:rPr>
              <a:t>Train Machine Learning algorithm to detect oncology mentions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517" name="Google Shape;517;p56"/>
          <p:cNvSpPr txBox="1"/>
          <p:nvPr/>
        </p:nvSpPr>
        <p:spPr>
          <a:xfrm>
            <a:off x="311700" y="847675"/>
            <a:ext cx="8520600" cy="36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600">
                <a:latin typeface="Calibri"/>
                <a:ea typeface="Calibri"/>
                <a:cs typeface="Calibri"/>
                <a:sym typeface="Calibri"/>
              </a:rPr>
              <a:t>Motivation</a:t>
            </a:r>
            <a:r>
              <a:rPr lang="es-419" sz="1600">
                <a:latin typeface="Calibri"/>
                <a:ea typeface="Calibri"/>
                <a:cs typeface="Calibri"/>
                <a:sym typeface="Calibri"/>
              </a:rPr>
              <a:t>: Obtain a machine learning model ready to detect oncology mentions.</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00">
              <a:latin typeface="Calibri"/>
              <a:ea typeface="Calibri"/>
              <a:cs typeface="Calibri"/>
              <a:sym typeface="Calibri"/>
            </a:endParaRPr>
          </a:p>
          <a:p>
            <a:pPr indent="0" lvl="0" marL="0" rtl="0" algn="l">
              <a:lnSpc>
                <a:spcPct val="115000"/>
              </a:lnSpc>
              <a:spcBef>
                <a:spcPts val="1600"/>
              </a:spcBef>
              <a:spcAft>
                <a:spcPts val="0"/>
              </a:spcAft>
              <a:buNone/>
            </a:pPr>
            <a:r>
              <a:rPr b="1" lang="es-419" sz="1600">
                <a:latin typeface="Calibri"/>
                <a:ea typeface="Calibri"/>
                <a:cs typeface="Calibri"/>
                <a:sym typeface="Calibri"/>
              </a:rPr>
              <a:t>Steps:</a:t>
            </a:r>
            <a:endParaRPr b="1"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lang="es-419" sz="1600">
                <a:latin typeface="Calibri"/>
                <a:ea typeface="Calibri"/>
                <a:cs typeface="Calibri"/>
                <a:sym typeface="Calibri"/>
              </a:rPr>
              <a:t>Find a Gold Standard of Spanish documents with oncology mentions</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lang="es-419" sz="1600">
                <a:latin typeface="Calibri"/>
                <a:ea typeface="Calibri"/>
                <a:cs typeface="Calibri"/>
                <a:sym typeface="Calibri"/>
              </a:rPr>
              <a:t>Train the algorithm with the Gold Standard → it creates its own rules to detect the oncology mentions in the new 2500 documents.</a:t>
            </a:r>
            <a:endParaRPr sz="1600">
              <a:latin typeface="Calibri"/>
              <a:ea typeface="Calibri"/>
              <a:cs typeface="Calibri"/>
              <a:sym typeface="Calibri"/>
            </a:endParaRPr>
          </a:p>
        </p:txBody>
      </p:sp>
      <p:sp>
        <p:nvSpPr>
          <p:cNvPr id="518" name="Google Shape;518;p56"/>
          <p:cNvSpPr/>
          <p:nvPr/>
        </p:nvSpPr>
        <p:spPr>
          <a:xfrm>
            <a:off x="5903825" y="1429325"/>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19" name="Google Shape;519;p56"/>
          <p:cNvSpPr/>
          <p:nvPr/>
        </p:nvSpPr>
        <p:spPr>
          <a:xfrm>
            <a:off x="1657375" y="1429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520" name="Google Shape;520;p56"/>
          <p:cNvSpPr/>
          <p:nvPr/>
        </p:nvSpPr>
        <p:spPr>
          <a:xfrm>
            <a:off x="3721700" y="1429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21" name="Google Shape;521;p56"/>
          <p:cNvSpPr txBox="1"/>
          <p:nvPr/>
        </p:nvSpPr>
        <p:spPr>
          <a:xfrm>
            <a:off x="3243638" y="175435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
        <p:nvSpPr>
          <p:cNvPr id="522" name="Google Shape;522;p56"/>
          <p:cNvSpPr txBox="1"/>
          <p:nvPr/>
        </p:nvSpPr>
        <p:spPr>
          <a:xfrm>
            <a:off x="5366850" y="17756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523" name="Google Shape;523;p56"/>
          <p:cNvPicPr preferRelativeResize="0"/>
          <p:nvPr/>
        </p:nvPicPr>
        <p:blipFill rotWithShape="1">
          <a:blip r:embed="rId3">
            <a:alphaModFix/>
          </a:blip>
          <a:srcRect b="13479" l="0" r="0" t="0"/>
          <a:stretch/>
        </p:blipFill>
        <p:spPr>
          <a:xfrm>
            <a:off x="6346882" y="1906900"/>
            <a:ext cx="696693" cy="586801"/>
          </a:xfrm>
          <a:prstGeom prst="rect">
            <a:avLst/>
          </a:prstGeom>
          <a:noFill/>
          <a:ln>
            <a:noFill/>
          </a:ln>
        </p:spPr>
      </p:pic>
      <p:pic>
        <p:nvPicPr>
          <p:cNvPr id="524" name="Google Shape;524;p56"/>
          <p:cNvPicPr preferRelativeResize="0"/>
          <p:nvPr/>
        </p:nvPicPr>
        <p:blipFill>
          <a:blip r:embed="rId4">
            <a:alphaModFix/>
          </a:blip>
          <a:stretch>
            <a:fillRect/>
          </a:stretch>
        </p:blipFill>
        <p:spPr>
          <a:xfrm>
            <a:off x="4197950" y="1939600"/>
            <a:ext cx="554100" cy="554100"/>
          </a:xfrm>
          <a:prstGeom prst="rect">
            <a:avLst/>
          </a:prstGeom>
          <a:noFill/>
          <a:ln>
            <a:noFill/>
          </a:ln>
        </p:spPr>
      </p:pic>
      <p:pic>
        <p:nvPicPr>
          <p:cNvPr id="525" name="Google Shape;525;p56"/>
          <p:cNvPicPr preferRelativeResize="0"/>
          <p:nvPr/>
        </p:nvPicPr>
        <p:blipFill>
          <a:blip r:embed="rId5">
            <a:alphaModFix/>
          </a:blip>
          <a:stretch>
            <a:fillRect/>
          </a:stretch>
        </p:blipFill>
        <p:spPr>
          <a:xfrm>
            <a:off x="1824363" y="2329775"/>
            <a:ext cx="1172625" cy="55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4: Use the trained machine learning algorithm to find</a:t>
            </a:r>
            <a:br>
              <a:rPr b="1" lang="es-419" sz="2200">
                <a:solidFill>
                  <a:srgbClr val="124484"/>
                </a:solidFill>
                <a:latin typeface="Calibri"/>
                <a:ea typeface="Calibri"/>
                <a:cs typeface="Calibri"/>
                <a:sym typeface="Calibri"/>
              </a:rPr>
            </a:br>
            <a:r>
              <a:rPr b="1" lang="es-419" sz="2200">
                <a:solidFill>
                  <a:srgbClr val="124484"/>
                </a:solidFill>
                <a:latin typeface="Calibri"/>
                <a:ea typeface="Calibri"/>
                <a:cs typeface="Calibri"/>
                <a:sym typeface="Calibri"/>
              </a:rPr>
              <a:t>oncology mentions</a:t>
            </a:r>
            <a:endParaRPr b="1" sz="1500">
              <a:solidFill>
                <a:srgbClr val="124484"/>
              </a:solidFill>
              <a:latin typeface="Calibri"/>
              <a:ea typeface="Calibri"/>
              <a:cs typeface="Calibri"/>
              <a:sym typeface="Calibri"/>
            </a:endParaRPr>
          </a:p>
        </p:txBody>
      </p:sp>
      <p:sp>
        <p:nvSpPr>
          <p:cNvPr id="531" name="Google Shape;531;p57"/>
          <p:cNvSpPr txBox="1"/>
          <p:nvPr/>
        </p:nvSpPr>
        <p:spPr>
          <a:xfrm>
            <a:off x="311700" y="100007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419" sz="1600">
                <a:latin typeface="Calibri"/>
                <a:ea typeface="Calibri"/>
                <a:cs typeface="Calibri"/>
                <a:sym typeface="Calibri"/>
              </a:rPr>
              <a:t>Motivation</a:t>
            </a:r>
            <a:r>
              <a:rPr lang="es-419" sz="1600">
                <a:latin typeface="Calibri"/>
                <a:ea typeface="Calibri"/>
                <a:cs typeface="Calibri"/>
                <a:sym typeface="Calibri"/>
              </a:rPr>
              <a:t>: I know have a model that finds oncology mentions. I will use it in my 2500 </a:t>
            </a:r>
            <a:br>
              <a:rPr lang="es-419" sz="1600">
                <a:latin typeface="Calibri"/>
                <a:ea typeface="Calibri"/>
                <a:cs typeface="Calibri"/>
                <a:sym typeface="Calibri"/>
              </a:rPr>
            </a:br>
            <a:r>
              <a:rPr lang="es-419" sz="1600">
                <a:latin typeface="Calibri"/>
                <a:ea typeface="Calibri"/>
                <a:cs typeface="Calibri"/>
                <a:sym typeface="Calibri"/>
              </a:rPr>
              <a:t>documents, find the oncology mentions and select the documents that have one or more of them.</a:t>
            </a:r>
            <a:endParaRPr sz="1600">
              <a:latin typeface="Calibri"/>
              <a:ea typeface="Calibri"/>
              <a:cs typeface="Calibri"/>
              <a:sym typeface="Calibri"/>
            </a:endParaRPr>
          </a:p>
        </p:txBody>
      </p:sp>
      <p:pic>
        <p:nvPicPr>
          <p:cNvPr id="532" name="Google Shape;532;p57"/>
          <p:cNvPicPr preferRelativeResize="0"/>
          <p:nvPr/>
        </p:nvPicPr>
        <p:blipFill rotWithShape="1">
          <a:blip r:embed="rId3">
            <a:alphaModFix/>
          </a:blip>
          <a:srcRect b="14769" l="57941" r="8165" t="70180"/>
          <a:stretch/>
        </p:blipFill>
        <p:spPr>
          <a:xfrm>
            <a:off x="5195525" y="3699775"/>
            <a:ext cx="3005601" cy="553325"/>
          </a:xfrm>
          <a:prstGeom prst="rect">
            <a:avLst/>
          </a:prstGeom>
          <a:noFill/>
          <a:ln cap="flat" cmpd="sng" w="9525">
            <a:solidFill>
              <a:schemeClr val="dk2"/>
            </a:solidFill>
            <a:prstDash val="solid"/>
            <a:round/>
            <a:headEnd len="sm" w="sm" type="none"/>
            <a:tailEnd len="sm" w="sm" type="none"/>
          </a:ln>
        </p:spPr>
      </p:pic>
      <p:sp>
        <p:nvSpPr>
          <p:cNvPr id="533" name="Google Shape;533;p57"/>
          <p:cNvSpPr/>
          <p:nvPr/>
        </p:nvSpPr>
        <p:spPr>
          <a:xfrm>
            <a:off x="1235321" y="3545960"/>
            <a:ext cx="1317900" cy="861000"/>
          </a:xfrm>
          <a:prstGeom prst="roundRect">
            <a:avLst>
              <a:gd fmla="val 16667" name="adj"/>
            </a:avLst>
          </a:prstGeom>
          <a:solidFill>
            <a:srgbClr val="FFFFFF"/>
          </a:solidFill>
          <a:ln cap="flat" cmpd="sng" w="19050">
            <a:solidFill>
              <a:srgbClr val="123C72"/>
            </a:solidFill>
            <a:prstDash val="solid"/>
            <a:round/>
            <a:headEnd len="sm" w="sm" type="none"/>
            <a:tailEnd len="sm" w="sm" type="none"/>
          </a:ln>
        </p:spPr>
        <p:txBody>
          <a:bodyPr anchorCtr="0" anchor="ctr" bIns="91425" lIns="54000" spcFirstLastPara="1" rIns="91425" wrap="square" tIns="0">
            <a:noAutofit/>
          </a:bodyPr>
          <a:lstStyle/>
          <a:p>
            <a:pPr indent="0" lvl="0" marL="0" rtl="0" algn="l">
              <a:spcBef>
                <a:spcPts val="0"/>
              </a:spcBef>
              <a:spcAft>
                <a:spcPts val="0"/>
              </a:spcAft>
              <a:buNone/>
            </a:pPr>
            <a:r>
              <a:rPr lang="es-419">
                <a:latin typeface="Calibri"/>
                <a:ea typeface="Calibri"/>
                <a:cs typeface="Calibri"/>
                <a:sym typeface="Calibri"/>
              </a:rPr>
              <a:t>2500</a:t>
            </a:r>
            <a:br>
              <a:rPr lang="es-419">
                <a:latin typeface="Calibri"/>
                <a:ea typeface="Calibri"/>
                <a:cs typeface="Calibri"/>
                <a:sym typeface="Calibri"/>
              </a:rPr>
            </a:br>
            <a:r>
              <a:rPr lang="es-419">
                <a:latin typeface="Calibri"/>
                <a:ea typeface="Calibri"/>
                <a:cs typeface="Calibri"/>
                <a:sym typeface="Calibri"/>
              </a:rPr>
              <a:t>docs</a:t>
            </a:r>
            <a:endParaRPr>
              <a:latin typeface="Calibri"/>
              <a:ea typeface="Calibri"/>
              <a:cs typeface="Calibri"/>
              <a:sym typeface="Calibri"/>
            </a:endParaRPr>
          </a:p>
        </p:txBody>
      </p:sp>
      <p:cxnSp>
        <p:nvCxnSpPr>
          <p:cNvPr id="534" name="Google Shape;534;p57"/>
          <p:cNvCxnSpPr>
            <a:stCxn id="535" idx="2"/>
            <a:endCxn id="536" idx="0"/>
          </p:cNvCxnSpPr>
          <p:nvPr/>
        </p:nvCxnSpPr>
        <p:spPr>
          <a:xfrm>
            <a:off x="3874375" y="3050350"/>
            <a:ext cx="0" cy="417900"/>
          </a:xfrm>
          <a:prstGeom prst="straightConnector1">
            <a:avLst/>
          </a:prstGeom>
          <a:noFill/>
          <a:ln cap="flat" cmpd="sng" w="19050">
            <a:solidFill>
              <a:srgbClr val="595959"/>
            </a:solidFill>
            <a:prstDash val="solid"/>
            <a:round/>
            <a:headEnd len="med" w="med" type="none"/>
            <a:tailEnd len="med" w="med" type="triangle"/>
          </a:ln>
        </p:spPr>
      </p:cxnSp>
      <p:cxnSp>
        <p:nvCxnSpPr>
          <p:cNvPr id="537" name="Google Shape;537;p57"/>
          <p:cNvCxnSpPr>
            <a:stCxn id="533" idx="3"/>
            <a:endCxn id="536" idx="1"/>
          </p:cNvCxnSpPr>
          <p:nvPr/>
        </p:nvCxnSpPr>
        <p:spPr>
          <a:xfrm>
            <a:off x="2553221" y="3976460"/>
            <a:ext cx="594900" cy="0"/>
          </a:xfrm>
          <a:prstGeom prst="straightConnector1">
            <a:avLst/>
          </a:prstGeom>
          <a:noFill/>
          <a:ln cap="flat" cmpd="sng" w="19050">
            <a:solidFill>
              <a:srgbClr val="595959"/>
            </a:solidFill>
            <a:prstDash val="solid"/>
            <a:round/>
            <a:headEnd len="med" w="med" type="none"/>
            <a:tailEnd len="med" w="med" type="triangle"/>
          </a:ln>
        </p:spPr>
      </p:cxnSp>
      <p:grpSp>
        <p:nvGrpSpPr>
          <p:cNvPr id="538" name="Google Shape;538;p57"/>
          <p:cNvGrpSpPr/>
          <p:nvPr/>
        </p:nvGrpSpPr>
        <p:grpSpPr>
          <a:xfrm>
            <a:off x="3148075" y="3468102"/>
            <a:ext cx="1452600" cy="1016700"/>
            <a:chOff x="3795625" y="3009052"/>
            <a:chExt cx="1452600" cy="1016700"/>
          </a:xfrm>
        </p:grpSpPr>
        <p:sp>
          <p:nvSpPr>
            <p:cNvPr id="536" name="Google Shape;536;p57"/>
            <p:cNvSpPr/>
            <p:nvPr/>
          </p:nvSpPr>
          <p:spPr>
            <a:xfrm>
              <a:off x="3795625" y="3009052"/>
              <a:ext cx="1452600" cy="1016700"/>
            </a:xfrm>
            <a:prstGeom prst="roundRect">
              <a:avLst>
                <a:gd fmla="val 16667" name="adj"/>
              </a:avLst>
            </a:prstGeom>
            <a:solidFill>
              <a:srgbClr val="FFFFFF"/>
            </a:solidFill>
            <a:ln cap="flat" cmpd="sng" w="19050">
              <a:solidFill>
                <a:srgbClr val="123C72"/>
              </a:solidFill>
              <a:prstDash val="solid"/>
              <a:round/>
              <a:headEnd len="sm" w="sm" type="none"/>
              <a:tailEnd len="sm" w="sm" type="none"/>
            </a:ln>
          </p:spPr>
          <p:txBody>
            <a:bodyPr anchorCtr="0" anchor="ctr" bIns="91425" lIns="54000" spcFirstLastPara="1" rIns="91425" wrap="square" tIns="0">
              <a:noAutofit/>
            </a:bodyPr>
            <a:lstStyle/>
            <a:p>
              <a:pPr indent="0" lvl="0" marL="0" rtl="0" algn="l">
                <a:spcBef>
                  <a:spcPts val="0"/>
                </a:spcBef>
                <a:spcAft>
                  <a:spcPts val="0"/>
                </a:spcAft>
                <a:buNone/>
              </a:pPr>
              <a:r>
                <a:rPr lang="es-419">
                  <a:latin typeface="Calibri"/>
                  <a:ea typeface="Calibri"/>
                  <a:cs typeface="Calibri"/>
                  <a:sym typeface="Calibri"/>
                </a:rPr>
                <a:t>2500 docs</a:t>
              </a:r>
              <a:br>
                <a:rPr lang="es-419">
                  <a:latin typeface="Calibri"/>
                  <a:ea typeface="Calibri"/>
                  <a:cs typeface="Calibri"/>
                  <a:sym typeface="Calibri"/>
                </a:rPr>
              </a:br>
              <a:r>
                <a:rPr lang="es-419">
                  <a:latin typeface="Calibri"/>
                  <a:ea typeface="Calibri"/>
                  <a:cs typeface="Calibri"/>
                  <a:sym typeface="Calibri"/>
                </a:rPr>
                <a:t>with </a:t>
              </a:r>
              <a:br>
                <a:rPr lang="es-419">
                  <a:latin typeface="Calibri"/>
                  <a:ea typeface="Calibri"/>
                  <a:cs typeface="Calibri"/>
                  <a:sym typeface="Calibri"/>
                </a:rPr>
              </a:br>
              <a:r>
                <a:rPr lang="es-419">
                  <a:latin typeface="Calibri"/>
                  <a:ea typeface="Calibri"/>
                  <a:cs typeface="Calibri"/>
                  <a:sym typeface="Calibri"/>
                </a:rPr>
                <a:t>oncology mentions</a:t>
              </a:r>
              <a:endParaRPr>
                <a:latin typeface="Calibri"/>
                <a:ea typeface="Calibri"/>
                <a:cs typeface="Calibri"/>
                <a:sym typeface="Calibri"/>
              </a:endParaRPr>
            </a:p>
          </p:txBody>
        </p:sp>
        <p:pic>
          <p:nvPicPr>
            <p:cNvPr id="539" name="Google Shape;539;p57"/>
            <p:cNvPicPr preferRelativeResize="0"/>
            <p:nvPr/>
          </p:nvPicPr>
          <p:blipFill>
            <a:blip r:embed="rId4">
              <a:alphaModFix/>
            </a:blip>
            <a:stretch>
              <a:fillRect/>
            </a:stretch>
          </p:blipFill>
          <p:spPr>
            <a:xfrm>
              <a:off x="4655675" y="3241375"/>
              <a:ext cx="553325" cy="622749"/>
            </a:xfrm>
            <a:prstGeom prst="rect">
              <a:avLst/>
            </a:prstGeom>
            <a:noFill/>
            <a:ln>
              <a:noFill/>
            </a:ln>
          </p:spPr>
        </p:pic>
      </p:grpSp>
      <p:pic>
        <p:nvPicPr>
          <p:cNvPr id="540" name="Google Shape;540;p57"/>
          <p:cNvPicPr preferRelativeResize="0"/>
          <p:nvPr/>
        </p:nvPicPr>
        <p:blipFill>
          <a:blip r:embed="rId5">
            <a:alphaModFix/>
          </a:blip>
          <a:stretch>
            <a:fillRect/>
          </a:stretch>
        </p:blipFill>
        <p:spPr>
          <a:xfrm>
            <a:off x="1833200" y="3665025"/>
            <a:ext cx="622749" cy="622749"/>
          </a:xfrm>
          <a:prstGeom prst="rect">
            <a:avLst/>
          </a:prstGeom>
          <a:noFill/>
          <a:ln>
            <a:noFill/>
          </a:ln>
        </p:spPr>
      </p:pic>
      <p:sp>
        <p:nvSpPr>
          <p:cNvPr id="535" name="Google Shape;535;p57"/>
          <p:cNvSpPr/>
          <p:nvPr/>
        </p:nvSpPr>
        <p:spPr>
          <a:xfrm>
            <a:off x="3082975" y="1803550"/>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pic>
        <p:nvPicPr>
          <p:cNvPr id="541" name="Google Shape;541;p57"/>
          <p:cNvPicPr preferRelativeResize="0"/>
          <p:nvPr/>
        </p:nvPicPr>
        <p:blipFill rotWithShape="1">
          <a:blip r:embed="rId6">
            <a:alphaModFix/>
          </a:blip>
          <a:srcRect b="13479" l="0" r="0" t="0"/>
          <a:stretch/>
        </p:blipFill>
        <p:spPr>
          <a:xfrm>
            <a:off x="3526032" y="2281125"/>
            <a:ext cx="696693" cy="586801"/>
          </a:xfrm>
          <a:prstGeom prst="rect">
            <a:avLst/>
          </a:prstGeom>
          <a:noFill/>
          <a:ln>
            <a:noFill/>
          </a:ln>
        </p:spPr>
      </p:pic>
      <p:sp>
        <p:nvSpPr>
          <p:cNvPr id="542" name="Google Shape;542;p57"/>
          <p:cNvSpPr txBox="1"/>
          <p:nvPr/>
        </p:nvSpPr>
        <p:spPr>
          <a:xfrm>
            <a:off x="4714750" y="3848650"/>
            <a:ext cx="48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500">
                <a:latin typeface="Calibri"/>
                <a:ea typeface="Calibri"/>
                <a:cs typeface="Calibri"/>
                <a:sym typeface="Calibri"/>
              </a:rPr>
              <a:t>E.g.</a:t>
            </a:r>
            <a:endParaRPr sz="15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5903825" y="2953325"/>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6" name="Google Shape;86;p13"/>
          <p:cNvSpPr txBox="1"/>
          <p:nvPr/>
        </p:nvSpPr>
        <p:spPr>
          <a:xfrm>
            <a:off x="600700" y="877125"/>
            <a:ext cx="7458300" cy="223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Wikipedia definition: “computer algorithms that improve automatically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through experience and by the use of data”</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a:t>
            </a:r>
            <a:r>
              <a:rPr b="1" lang="es-419" sz="1600">
                <a:solidFill>
                  <a:schemeClr val="dk1"/>
                </a:solidFill>
                <a:latin typeface="Calibri"/>
                <a:ea typeface="Calibri"/>
                <a:cs typeface="Calibri"/>
                <a:sym typeface="Calibri"/>
              </a:rPr>
              <a:t>creates its own rules or behaviors</a:t>
            </a:r>
            <a:r>
              <a:rPr lang="es-419" sz="1600">
                <a:solidFill>
                  <a:schemeClr val="dk1"/>
                </a:solidFill>
                <a:latin typeface="Calibri"/>
                <a:ea typeface="Calibri"/>
                <a:cs typeface="Calibri"/>
                <a:sym typeface="Calibri"/>
              </a:rPr>
              <a:t> on how to respond to an information (this is called “training” the machine learning model). </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creates these responses </a:t>
            </a:r>
            <a:r>
              <a:rPr b="1" lang="es-419" sz="1600">
                <a:solidFill>
                  <a:schemeClr val="dk1"/>
                </a:solidFill>
                <a:latin typeface="Calibri"/>
                <a:ea typeface="Calibri"/>
                <a:cs typeface="Calibri"/>
                <a:sym typeface="Calibri"/>
              </a:rPr>
              <a:t>based on previously provided information</a:t>
            </a:r>
            <a:endParaRPr b="1" sz="1600">
              <a:solidFill>
                <a:schemeClr val="dk1"/>
              </a:solidFill>
              <a:latin typeface="Calibri"/>
              <a:ea typeface="Calibri"/>
              <a:cs typeface="Calibri"/>
              <a:sym typeface="Calibri"/>
            </a:endParaRPr>
          </a:p>
          <a:p>
            <a:pPr indent="0" lvl="0" marL="279400" rtl="0" algn="l">
              <a:lnSpc>
                <a:spcPct val="115000"/>
              </a:lnSpc>
              <a:spcBef>
                <a:spcPts val="1000"/>
              </a:spcBef>
              <a:spcAft>
                <a:spcPts val="1000"/>
              </a:spcAft>
              <a:buNone/>
            </a:pPr>
            <a:r>
              <a:t/>
            </a:r>
            <a:endParaRPr sz="1600">
              <a:solidFill>
                <a:schemeClr val="dk1"/>
              </a:solidFill>
              <a:latin typeface="Calibri"/>
              <a:ea typeface="Calibri"/>
              <a:cs typeface="Calibri"/>
              <a:sym typeface="Calibri"/>
            </a:endParaRPr>
          </a:p>
        </p:txBody>
      </p:sp>
      <p:sp>
        <p:nvSpPr>
          <p:cNvPr id="87" name="Google Shape;87;p1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88" name="Google Shape;88;p13"/>
          <p:cNvSpPr/>
          <p:nvPr/>
        </p:nvSpPr>
        <p:spPr>
          <a:xfrm>
            <a:off x="1657375" y="2953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89" name="Google Shape;89;p13"/>
          <p:cNvSpPr/>
          <p:nvPr/>
        </p:nvSpPr>
        <p:spPr>
          <a:xfrm>
            <a:off x="3721700" y="2953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a:t>
            </a:r>
            <a:r>
              <a:rPr b="1" lang="es-419" sz="1600">
                <a:solidFill>
                  <a:srgbClr val="FFFFFF"/>
                </a:solidFill>
                <a:latin typeface="Calibri"/>
                <a:ea typeface="Calibri"/>
                <a:cs typeface="Calibri"/>
                <a:sym typeface="Calibri"/>
              </a:rPr>
              <a:t>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90" name="Google Shape;90;p13"/>
          <p:cNvSpPr txBox="1"/>
          <p:nvPr/>
        </p:nvSpPr>
        <p:spPr>
          <a:xfrm>
            <a:off x="3243638" y="327835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
        <p:nvSpPr>
          <p:cNvPr id="91" name="Google Shape;91;p13"/>
          <p:cNvSpPr txBox="1"/>
          <p:nvPr/>
        </p:nvSpPr>
        <p:spPr>
          <a:xfrm>
            <a:off x="5366850" y="32996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92" name="Google Shape;92;p13"/>
          <p:cNvPicPr preferRelativeResize="0"/>
          <p:nvPr/>
        </p:nvPicPr>
        <p:blipFill rotWithShape="1">
          <a:blip r:embed="rId3">
            <a:alphaModFix/>
          </a:blip>
          <a:srcRect b="13479" l="0" r="0" t="0"/>
          <a:stretch/>
        </p:blipFill>
        <p:spPr>
          <a:xfrm>
            <a:off x="6346882" y="3430900"/>
            <a:ext cx="696693" cy="586801"/>
          </a:xfrm>
          <a:prstGeom prst="rect">
            <a:avLst/>
          </a:prstGeom>
          <a:noFill/>
          <a:ln>
            <a:noFill/>
          </a:ln>
        </p:spPr>
      </p:pic>
      <p:pic>
        <p:nvPicPr>
          <p:cNvPr id="93" name="Google Shape;93;p13"/>
          <p:cNvPicPr preferRelativeResize="0"/>
          <p:nvPr/>
        </p:nvPicPr>
        <p:blipFill>
          <a:blip r:embed="rId4">
            <a:alphaModFix/>
          </a:blip>
          <a:stretch>
            <a:fillRect/>
          </a:stretch>
        </p:blipFill>
        <p:spPr>
          <a:xfrm>
            <a:off x="4197950" y="3463600"/>
            <a:ext cx="554100" cy="554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58"/>
          <p:cNvPicPr preferRelativeResize="0"/>
          <p:nvPr/>
        </p:nvPicPr>
        <p:blipFill>
          <a:blip r:embed="rId3">
            <a:alphaModFix/>
          </a:blip>
          <a:stretch>
            <a:fillRect/>
          </a:stretch>
        </p:blipFill>
        <p:spPr>
          <a:xfrm>
            <a:off x="3454250" y="1146150"/>
            <a:ext cx="2235500" cy="2235500"/>
          </a:xfrm>
          <a:prstGeom prst="rect">
            <a:avLst/>
          </a:prstGeom>
          <a:noFill/>
          <a:ln>
            <a:noFill/>
          </a:ln>
        </p:spPr>
      </p:pic>
      <p:sp>
        <p:nvSpPr>
          <p:cNvPr id="548" name="Google Shape;548;p58"/>
          <p:cNvSpPr txBox="1"/>
          <p:nvPr/>
        </p:nvSpPr>
        <p:spPr>
          <a:xfrm>
            <a:off x="6312475" y="4730900"/>
            <a:ext cx="2831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latin typeface="Calibri"/>
                <a:ea typeface="Calibri"/>
                <a:cs typeface="Calibri"/>
                <a:sym typeface="Calibri"/>
              </a:rPr>
              <a:t>all icons are from </a:t>
            </a:r>
            <a:r>
              <a:rPr lang="es-419" sz="900">
                <a:solidFill>
                  <a:schemeClr val="dk1"/>
                </a:solidFill>
                <a:latin typeface="Calibri"/>
                <a:ea typeface="Calibri"/>
                <a:cs typeface="Calibri"/>
                <a:sym typeface="Calibri"/>
              </a:rPr>
              <a:t>https://www.flaticon.com/</a:t>
            </a:r>
            <a:endParaRPr sz="9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Recap of the steps performed</a:t>
            </a:r>
            <a:endParaRPr b="1" sz="1500">
              <a:solidFill>
                <a:srgbClr val="124484"/>
              </a:solidFill>
              <a:latin typeface="Calibri"/>
              <a:ea typeface="Calibri"/>
              <a:cs typeface="Calibri"/>
              <a:sym typeface="Calibri"/>
            </a:endParaRPr>
          </a:p>
        </p:txBody>
      </p:sp>
      <p:sp>
        <p:nvSpPr>
          <p:cNvPr id="554" name="Google Shape;554;p59"/>
          <p:cNvSpPr/>
          <p:nvPr/>
        </p:nvSpPr>
        <p:spPr>
          <a:xfrm>
            <a:off x="1600150" y="2458725"/>
            <a:ext cx="14685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1. Data preparation</a:t>
            </a:r>
            <a:endParaRPr b="1" sz="1600">
              <a:solidFill>
                <a:srgbClr val="FFFFFF"/>
              </a:solidFill>
              <a:latin typeface="Calibri"/>
              <a:ea typeface="Calibri"/>
              <a:cs typeface="Calibri"/>
              <a:sym typeface="Calibri"/>
            </a:endParaRPr>
          </a:p>
        </p:txBody>
      </p:sp>
      <p:sp>
        <p:nvSpPr>
          <p:cNvPr id="555" name="Google Shape;555;p59"/>
          <p:cNvSpPr/>
          <p:nvPr/>
        </p:nvSpPr>
        <p:spPr>
          <a:xfrm>
            <a:off x="3372100" y="2458725"/>
            <a:ext cx="14685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2. Transform words into vectors</a:t>
            </a:r>
            <a:endParaRPr b="1" sz="1600">
              <a:solidFill>
                <a:srgbClr val="FFFFFF"/>
              </a:solidFill>
              <a:latin typeface="Calibri"/>
              <a:ea typeface="Calibri"/>
              <a:cs typeface="Calibri"/>
              <a:sym typeface="Calibri"/>
            </a:endParaRPr>
          </a:p>
        </p:txBody>
      </p:sp>
      <p:sp>
        <p:nvSpPr>
          <p:cNvPr id="556" name="Google Shape;556;p59"/>
          <p:cNvSpPr/>
          <p:nvPr/>
        </p:nvSpPr>
        <p:spPr>
          <a:xfrm>
            <a:off x="5144050" y="2458725"/>
            <a:ext cx="17607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3. Get 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57" name="Google Shape;557;p59"/>
          <p:cNvSpPr/>
          <p:nvPr/>
        </p:nvSpPr>
        <p:spPr>
          <a:xfrm>
            <a:off x="7119925" y="2458725"/>
            <a:ext cx="17607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4. Use trained model in my documents</a:t>
            </a:r>
            <a:endParaRPr b="1" sz="1600">
              <a:solidFill>
                <a:srgbClr val="FFFFFF"/>
              </a:solidFill>
              <a:latin typeface="Calibri"/>
              <a:ea typeface="Calibri"/>
              <a:cs typeface="Calibri"/>
              <a:sym typeface="Calibri"/>
            </a:endParaRPr>
          </a:p>
        </p:txBody>
      </p:sp>
      <p:cxnSp>
        <p:nvCxnSpPr>
          <p:cNvPr id="558" name="Google Shape;558;p59"/>
          <p:cNvCxnSpPr>
            <a:stCxn id="554" idx="3"/>
            <a:endCxn id="555" idx="1"/>
          </p:cNvCxnSpPr>
          <p:nvPr/>
        </p:nvCxnSpPr>
        <p:spPr>
          <a:xfrm>
            <a:off x="3068650" y="331387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559" name="Google Shape;559;p59"/>
          <p:cNvCxnSpPr>
            <a:stCxn id="555" idx="3"/>
            <a:endCxn id="556" idx="1"/>
          </p:cNvCxnSpPr>
          <p:nvPr/>
        </p:nvCxnSpPr>
        <p:spPr>
          <a:xfrm>
            <a:off x="4840600" y="331387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560" name="Google Shape;560;p59"/>
          <p:cNvCxnSpPr>
            <a:stCxn id="556" idx="3"/>
            <a:endCxn id="557" idx="1"/>
          </p:cNvCxnSpPr>
          <p:nvPr/>
        </p:nvCxnSpPr>
        <p:spPr>
          <a:xfrm>
            <a:off x="6904750" y="3313875"/>
            <a:ext cx="215100" cy="0"/>
          </a:xfrm>
          <a:prstGeom prst="straightConnector1">
            <a:avLst/>
          </a:prstGeom>
          <a:noFill/>
          <a:ln cap="flat" cmpd="sng" w="19050">
            <a:solidFill>
              <a:srgbClr val="000000"/>
            </a:solidFill>
            <a:prstDash val="solid"/>
            <a:round/>
            <a:headEnd len="med" w="med" type="none"/>
            <a:tailEnd len="med" w="med" type="triangle"/>
          </a:ln>
        </p:spPr>
      </p:cxnSp>
      <p:sp>
        <p:nvSpPr>
          <p:cNvPr id="561" name="Google Shape;561;p59"/>
          <p:cNvSpPr/>
          <p:nvPr/>
        </p:nvSpPr>
        <p:spPr>
          <a:xfrm>
            <a:off x="146121" y="2883385"/>
            <a:ext cx="1317900" cy="861000"/>
          </a:xfrm>
          <a:prstGeom prst="roundRect">
            <a:avLst>
              <a:gd fmla="val 16667" name="adj"/>
            </a:avLst>
          </a:prstGeom>
          <a:solidFill>
            <a:srgbClr val="FFFFFF"/>
          </a:solidFill>
          <a:ln cap="flat" cmpd="sng" w="19050">
            <a:solidFill>
              <a:srgbClr val="123C72"/>
            </a:solidFill>
            <a:prstDash val="solid"/>
            <a:round/>
            <a:headEnd len="sm" w="sm" type="none"/>
            <a:tailEnd len="sm" w="sm" type="none"/>
          </a:ln>
        </p:spPr>
        <p:txBody>
          <a:bodyPr anchorCtr="0" anchor="ctr" bIns="91425" lIns="54000" spcFirstLastPara="1" rIns="91425" wrap="square" tIns="0">
            <a:noAutofit/>
          </a:bodyPr>
          <a:lstStyle/>
          <a:p>
            <a:pPr indent="0" lvl="0" marL="0" rtl="0" algn="l">
              <a:spcBef>
                <a:spcPts val="0"/>
              </a:spcBef>
              <a:spcAft>
                <a:spcPts val="0"/>
              </a:spcAft>
              <a:buNone/>
            </a:pPr>
            <a:r>
              <a:rPr lang="es-419">
                <a:latin typeface="Calibri"/>
                <a:ea typeface="Calibri"/>
                <a:cs typeface="Calibri"/>
                <a:sym typeface="Calibri"/>
              </a:rPr>
              <a:t>Docu-</a:t>
            </a:r>
            <a:br>
              <a:rPr lang="es-419">
                <a:latin typeface="Calibri"/>
                <a:ea typeface="Calibri"/>
                <a:cs typeface="Calibri"/>
                <a:sym typeface="Calibri"/>
              </a:rPr>
            </a:br>
            <a:r>
              <a:rPr lang="es-419">
                <a:latin typeface="Calibri"/>
                <a:ea typeface="Calibri"/>
                <a:cs typeface="Calibri"/>
                <a:sym typeface="Calibri"/>
              </a:rPr>
              <a:t>ments</a:t>
            </a:r>
            <a:endParaRPr>
              <a:latin typeface="Calibri"/>
              <a:ea typeface="Calibri"/>
              <a:cs typeface="Calibri"/>
              <a:sym typeface="Calibri"/>
            </a:endParaRPr>
          </a:p>
        </p:txBody>
      </p:sp>
      <p:pic>
        <p:nvPicPr>
          <p:cNvPr id="562" name="Google Shape;562;p59"/>
          <p:cNvPicPr preferRelativeResize="0"/>
          <p:nvPr/>
        </p:nvPicPr>
        <p:blipFill>
          <a:blip r:embed="rId3">
            <a:alphaModFix/>
          </a:blip>
          <a:stretch>
            <a:fillRect/>
          </a:stretch>
        </p:blipFill>
        <p:spPr>
          <a:xfrm>
            <a:off x="744000" y="3002450"/>
            <a:ext cx="622749" cy="622749"/>
          </a:xfrm>
          <a:prstGeom prst="rect">
            <a:avLst/>
          </a:prstGeom>
          <a:noFill/>
          <a:ln>
            <a:noFill/>
          </a:ln>
        </p:spPr>
      </p:pic>
      <p:cxnSp>
        <p:nvCxnSpPr>
          <p:cNvPr id="563" name="Google Shape;563;p59"/>
          <p:cNvCxnSpPr>
            <a:stCxn id="561" idx="3"/>
            <a:endCxn id="554" idx="1"/>
          </p:cNvCxnSpPr>
          <p:nvPr/>
        </p:nvCxnSpPr>
        <p:spPr>
          <a:xfrm>
            <a:off x="1464021" y="3313885"/>
            <a:ext cx="136200" cy="0"/>
          </a:xfrm>
          <a:prstGeom prst="straightConnector1">
            <a:avLst/>
          </a:prstGeom>
          <a:noFill/>
          <a:ln cap="flat" cmpd="sng" w="19050">
            <a:solidFill>
              <a:srgbClr val="000000"/>
            </a:solidFill>
            <a:prstDash val="solid"/>
            <a:round/>
            <a:headEnd len="med" w="med" type="none"/>
            <a:tailEnd len="med" w="med" type="triangle"/>
          </a:ln>
        </p:spPr>
      </p:cxnSp>
      <p:sp>
        <p:nvSpPr>
          <p:cNvPr id="564" name="Google Shape;564;p59"/>
          <p:cNvSpPr/>
          <p:nvPr/>
        </p:nvSpPr>
        <p:spPr>
          <a:xfrm>
            <a:off x="3781738" y="631550"/>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565" name="Google Shape;565;p59"/>
          <p:cNvSpPr/>
          <p:nvPr/>
        </p:nvSpPr>
        <p:spPr>
          <a:xfrm>
            <a:off x="5846063" y="631550"/>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66" name="Google Shape;566;p59"/>
          <p:cNvSpPr txBox="1"/>
          <p:nvPr/>
        </p:nvSpPr>
        <p:spPr>
          <a:xfrm>
            <a:off x="5368000" y="9565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567" name="Google Shape;567;p59"/>
          <p:cNvPicPr preferRelativeResize="0"/>
          <p:nvPr/>
        </p:nvPicPr>
        <p:blipFill>
          <a:blip r:embed="rId4">
            <a:alphaModFix/>
          </a:blip>
          <a:stretch>
            <a:fillRect/>
          </a:stretch>
        </p:blipFill>
        <p:spPr>
          <a:xfrm>
            <a:off x="6322325" y="1182250"/>
            <a:ext cx="554100" cy="554100"/>
          </a:xfrm>
          <a:prstGeom prst="rect">
            <a:avLst/>
          </a:prstGeom>
          <a:noFill/>
          <a:ln>
            <a:noFill/>
          </a:ln>
        </p:spPr>
      </p:pic>
      <p:pic>
        <p:nvPicPr>
          <p:cNvPr id="568" name="Google Shape;568;p59"/>
          <p:cNvPicPr preferRelativeResize="0"/>
          <p:nvPr/>
        </p:nvPicPr>
        <p:blipFill>
          <a:blip r:embed="rId5">
            <a:alphaModFix/>
          </a:blip>
          <a:stretch>
            <a:fillRect/>
          </a:stretch>
        </p:blipFill>
        <p:spPr>
          <a:xfrm>
            <a:off x="3948725" y="1532000"/>
            <a:ext cx="1172625" cy="554100"/>
          </a:xfrm>
          <a:prstGeom prst="rect">
            <a:avLst/>
          </a:prstGeom>
          <a:noFill/>
          <a:ln>
            <a:noFill/>
          </a:ln>
        </p:spPr>
      </p:pic>
      <p:pic>
        <p:nvPicPr>
          <p:cNvPr id="569" name="Google Shape;569;p59"/>
          <p:cNvPicPr preferRelativeResize="0"/>
          <p:nvPr/>
        </p:nvPicPr>
        <p:blipFill rotWithShape="1">
          <a:blip r:embed="rId6">
            <a:alphaModFix/>
          </a:blip>
          <a:srcRect b="13479" l="0" r="0" t="0"/>
          <a:stretch/>
        </p:blipFill>
        <p:spPr>
          <a:xfrm>
            <a:off x="5676132" y="3394900"/>
            <a:ext cx="696693" cy="586801"/>
          </a:xfrm>
          <a:prstGeom prst="rect">
            <a:avLst/>
          </a:prstGeom>
          <a:noFill/>
          <a:ln>
            <a:noFill/>
          </a:ln>
        </p:spPr>
      </p:pic>
      <p:sp>
        <p:nvSpPr>
          <p:cNvPr id="570" name="Google Shape;570;p59"/>
          <p:cNvSpPr/>
          <p:nvPr/>
        </p:nvSpPr>
        <p:spPr>
          <a:xfrm>
            <a:off x="3637401" y="1896425"/>
            <a:ext cx="2438611" cy="586790"/>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sp>
        <p:nvSpPr>
          <p:cNvPr id="571" name="Google Shape;571;p59"/>
          <p:cNvSpPr/>
          <p:nvPr/>
        </p:nvSpPr>
        <p:spPr>
          <a:xfrm flipH="1">
            <a:off x="6081192" y="1860475"/>
            <a:ext cx="2378458" cy="622749"/>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pic>
        <p:nvPicPr>
          <p:cNvPr id="572" name="Google Shape;572;p59"/>
          <p:cNvPicPr preferRelativeResize="0"/>
          <p:nvPr/>
        </p:nvPicPr>
        <p:blipFill rotWithShape="1">
          <a:blip r:embed="rId7">
            <a:alphaModFix/>
          </a:blip>
          <a:srcRect b="14769" l="57941" r="8165" t="70180"/>
          <a:stretch/>
        </p:blipFill>
        <p:spPr>
          <a:xfrm>
            <a:off x="7119925" y="4372325"/>
            <a:ext cx="1760700" cy="553325"/>
          </a:xfrm>
          <a:prstGeom prst="rect">
            <a:avLst/>
          </a:prstGeom>
          <a:noFill/>
          <a:ln cap="flat" cmpd="sng" w="9525">
            <a:solidFill>
              <a:schemeClr val="dk2"/>
            </a:solidFill>
            <a:prstDash val="solid"/>
            <a:round/>
            <a:headEnd len="sm" w="sm" type="none"/>
            <a:tailEnd len="sm" w="sm" type="none"/>
          </a:ln>
        </p:spPr>
      </p:pic>
      <p:cxnSp>
        <p:nvCxnSpPr>
          <p:cNvPr id="573" name="Google Shape;573;p59"/>
          <p:cNvCxnSpPr>
            <a:endCxn id="572" idx="0"/>
          </p:cNvCxnSpPr>
          <p:nvPr/>
        </p:nvCxnSpPr>
        <p:spPr>
          <a:xfrm>
            <a:off x="8000275" y="4168925"/>
            <a:ext cx="0" cy="2034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Do it with code!</a:t>
            </a:r>
            <a:endParaRPr b="1" sz="1500">
              <a:solidFill>
                <a:srgbClr val="124484"/>
              </a:solidFill>
              <a:latin typeface="Calibri"/>
              <a:ea typeface="Calibri"/>
              <a:cs typeface="Calibri"/>
              <a:sym typeface="Calibri"/>
            </a:endParaRPr>
          </a:p>
        </p:txBody>
      </p:sp>
      <p:pic>
        <p:nvPicPr>
          <p:cNvPr id="579" name="Google Shape;579;p60"/>
          <p:cNvPicPr preferRelativeResize="0"/>
          <p:nvPr/>
        </p:nvPicPr>
        <p:blipFill>
          <a:blip r:embed="rId3">
            <a:alphaModFix/>
          </a:blip>
          <a:stretch>
            <a:fillRect/>
          </a:stretch>
        </p:blipFill>
        <p:spPr>
          <a:xfrm>
            <a:off x="1317076" y="1774100"/>
            <a:ext cx="6509848" cy="2869550"/>
          </a:xfrm>
          <a:prstGeom prst="rect">
            <a:avLst/>
          </a:prstGeom>
          <a:noFill/>
          <a:ln>
            <a:noFill/>
          </a:ln>
        </p:spPr>
      </p:pic>
      <p:sp>
        <p:nvSpPr>
          <p:cNvPr id="580" name="Google Shape;580;p60"/>
          <p:cNvSpPr txBox="1"/>
          <p:nvPr/>
        </p:nvSpPr>
        <p:spPr>
          <a:xfrm>
            <a:off x="198925" y="824100"/>
            <a:ext cx="8265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Now, you will do all the steps with code!</a:t>
            </a:r>
            <a:endParaRPr sz="1600">
              <a:latin typeface="Calibri"/>
              <a:ea typeface="Calibri"/>
              <a:cs typeface="Calibri"/>
              <a:sym typeface="Calibri"/>
            </a:endParaRPr>
          </a:p>
          <a:p>
            <a:pPr indent="0" lvl="0" marL="0" rtl="0" algn="l">
              <a:spcBef>
                <a:spcPts val="0"/>
              </a:spcBef>
              <a:spcAft>
                <a:spcPts val="0"/>
              </a:spcAft>
              <a:buNone/>
            </a:pPr>
            <a:r>
              <a:rPr lang="es-419" sz="1600">
                <a:latin typeface="Calibri"/>
                <a:ea typeface="Calibri"/>
                <a:cs typeface="Calibri"/>
                <a:sym typeface="Calibri"/>
              </a:rPr>
              <a:t>Copy to open Google Colab (you must be logged in with a Google account): </a:t>
            </a:r>
            <a:endParaRPr sz="1600">
              <a:latin typeface="Calibri"/>
              <a:ea typeface="Calibri"/>
              <a:cs typeface="Calibri"/>
              <a:sym typeface="Calibri"/>
            </a:endParaRPr>
          </a:p>
          <a:p>
            <a:pPr indent="0" lvl="0" marL="0" rtl="0" algn="l">
              <a:spcBef>
                <a:spcPts val="0"/>
              </a:spcBef>
              <a:spcAft>
                <a:spcPts val="0"/>
              </a:spcAft>
              <a:buNone/>
            </a:pPr>
            <a:r>
              <a:rPr lang="es-419" sz="1600" u="sng">
                <a:solidFill>
                  <a:schemeClr val="hlink"/>
                </a:solidFill>
                <a:latin typeface="Calibri"/>
                <a:ea typeface="Calibri"/>
                <a:cs typeface="Calibri"/>
                <a:sym typeface="Calibri"/>
                <a:hlinkClick r:id="rId4"/>
              </a:rPr>
              <a:t>https://tinyurl.com/h2hfrdv8</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Do it with code!</a:t>
            </a:r>
            <a:endParaRPr b="1" sz="1500">
              <a:solidFill>
                <a:srgbClr val="124484"/>
              </a:solidFill>
              <a:latin typeface="Calibri"/>
              <a:ea typeface="Calibri"/>
              <a:cs typeface="Calibri"/>
              <a:sym typeface="Calibri"/>
            </a:endParaRPr>
          </a:p>
        </p:txBody>
      </p:sp>
      <p:sp>
        <p:nvSpPr>
          <p:cNvPr id="586" name="Google Shape;586;p61"/>
          <p:cNvSpPr txBox="1"/>
          <p:nvPr/>
        </p:nvSpPr>
        <p:spPr>
          <a:xfrm>
            <a:off x="198925" y="824100"/>
            <a:ext cx="8265900" cy="40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If the URL does not work:</a:t>
            </a:r>
            <a:br>
              <a:rPr lang="es-419"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Open Google Colaboratory from Google</a:t>
            </a:r>
            <a:br>
              <a:rPr lang="es-419"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File &gt; Open Notebook</a:t>
            </a: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On the GitHub window, search for </a:t>
            </a:r>
            <a:br>
              <a:rPr lang="es-419" sz="1600">
                <a:latin typeface="Calibri"/>
                <a:ea typeface="Calibri"/>
                <a:cs typeface="Calibri"/>
                <a:sym typeface="Calibri"/>
              </a:rPr>
            </a:br>
            <a:r>
              <a:rPr lang="es-419" sz="900" u="sng">
                <a:solidFill>
                  <a:schemeClr val="hlink"/>
                </a:solidFill>
                <a:latin typeface="Calibri"/>
                <a:ea typeface="Calibri"/>
                <a:cs typeface="Calibri"/>
                <a:sym typeface="Calibri"/>
                <a:hlinkClick r:id="rId3"/>
              </a:rPr>
              <a:t>https://github.com/tonifuc3m/teaching-materials/blob/main/UB-machine-learning-NLP-intro/</a:t>
            </a:r>
            <a:br>
              <a:rPr lang="es-419" sz="900">
                <a:latin typeface="Calibri"/>
                <a:ea typeface="Calibri"/>
                <a:cs typeface="Calibri"/>
                <a:sym typeface="Calibri"/>
              </a:rPr>
            </a:br>
            <a:br>
              <a:rPr lang="es-419" sz="900">
                <a:latin typeface="Calibri"/>
                <a:ea typeface="Calibri"/>
                <a:cs typeface="Calibri"/>
                <a:sym typeface="Calibri"/>
              </a:rPr>
            </a:br>
            <a:br>
              <a:rPr lang="es-419" sz="900">
                <a:latin typeface="Calibri"/>
                <a:ea typeface="Calibri"/>
                <a:cs typeface="Calibri"/>
                <a:sym typeface="Calibri"/>
              </a:rPr>
            </a:br>
            <a:br>
              <a:rPr lang="es-419" sz="900">
                <a:latin typeface="Calibri"/>
                <a:ea typeface="Calibri"/>
                <a:cs typeface="Calibri"/>
                <a:sym typeface="Calibri"/>
              </a:rPr>
            </a:br>
            <a:br>
              <a:rPr lang="es-419" sz="900">
                <a:latin typeface="Calibri"/>
                <a:ea typeface="Calibri"/>
                <a:cs typeface="Calibri"/>
                <a:sym typeface="Calibri"/>
              </a:rPr>
            </a:br>
            <a:br>
              <a:rPr lang="es-419" sz="900">
                <a:latin typeface="Calibri"/>
                <a:ea typeface="Calibri"/>
                <a:cs typeface="Calibri"/>
                <a:sym typeface="Calibri"/>
              </a:rPr>
            </a:br>
            <a:endParaRPr sz="9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Select UB-machine-learning-NLP-intro/text_mining_nlp_methodology.ipynb</a:t>
            </a:r>
            <a:endParaRPr sz="1600">
              <a:latin typeface="Calibri"/>
              <a:ea typeface="Calibri"/>
              <a:cs typeface="Calibri"/>
              <a:sym typeface="Calibri"/>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587" name="Google Shape;587;p61"/>
          <p:cNvPicPr preferRelativeResize="0"/>
          <p:nvPr/>
        </p:nvPicPr>
        <p:blipFill>
          <a:blip r:embed="rId4">
            <a:alphaModFix/>
          </a:blip>
          <a:stretch>
            <a:fillRect/>
          </a:stretch>
        </p:blipFill>
        <p:spPr>
          <a:xfrm>
            <a:off x="4143950" y="935888"/>
            <a:ext cx="2410850" cy="693075"/>
          </a:xfrm>
          <a:prstGeom prst="rect">
            <a:avLst/>
          </a:prstGeom>
          <a:noFill/>
          <a:ln cap="flat" cmpd="sng" w="9525">
            <a:solidFill>
              <a:schemeClr val="dk2"/>
            </a:solidFill>
            <a:prstDash val="solid"/>
            <a:round/>
            <a:headEnd len="sm" w="sm" type="none"/>
            <a:tailEnd len="sm" w="sm" type="none"/>
          </a:ln>
        </p:spPr>
      </p:pic>
      <p:pic>
        <p:nvPicPr>
          <p:cNvPr id="588" name="Google Shape;588;p61"/>
          <p:cNvPicPr preferRelativeResize="0"/>
          <p:nvPr/>
        </p:nvPicPr>
        <p:blipFill>
          <a:blip r:embed="rId5">
            <a:alphaModFix/>
          </a:blip>
          <a:stretch>
            <a:fillRect/>
          </a:stretch>
        </p:blipFill>
        <p:spPr>
          <a:xfrm>
            <a:off x="2637600" y="1780450"/>
            <a:ext cx="2089400" cy="920025"/>
          </a:xfrm>
          <a:prstGeom prst="rect">
            <a:avLst/>
          </a:prstGeom>
          <a:noFill/>
          <a:ln cap="flat" cmpd="sng" w="9525">
            <a:solidFill>
              <a:schemeClr val="dk2"/>
            </a:solidFill>
            <a:prstDash val="solid"/>
            <a:round/>
            <a:headEnd len="sm" w="sm" type="none"/>
            <a:tailEnd len="sm" w="sm" type="none"/>
          </a:ln>
        </p:spPr>
      </p:pic>
      <p:pic>
        <p:nvPicPr>
          <p:cNvPr id="589" name="Google Shape;589;p61"/>
          <p:cNvPicPr preferRelativeResize="0"/>
          <p:nvPr/>
        </p:nvPicPr>
        <p:blipFill>
          <a:blip r:embed="rId6">
            <a:alphaModFix/>
          </a:blip>
          <a:stretch>
            <a:fillRect/>
          </a:stretch>
        </p:blipFill>
        <p:spPr>
          <a:xfrm>
            <a:off x="5247648" y="2473474"/>
            <a:ext cx="3538825" cy="1372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600700" y="877125"/>
            <a:ext cx="7458300" cy="223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Wikipedia definition: “computer algorithms that improve automatically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through experience and by the use of data”</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a:t>
            </a:r>
            <a:r>
              <a:rPr b="1" lang="es-419" sz="1600">
                <a:solidFill>
                  <a:schemeClr val="dk1"/>
                </a:solidFill>
                <a:latin typeface="Calibri"/>
                <a:ea typeface="Calibri"/>
                <a:cs typeface="Calibri"/>
                <a:sym typeface="Calibri"/>
              </a:rPr>
              <a:t>creates its own rules or behaviors</a:t>
            </a:r>
            <a:r>
              <a:rPr lang="es-419" sz="1600">
                <a:solidFill>
                  <a:schemeClr val="dk1"/>
                </a:solidFill>
                <a:latin typeface="Calibri"/>
                <a:ea typeface="Calibri"/>
                <a:cs typeface="Calibri"/>
                <a:sym typeface="Calibri"/>
              </a:rPr>
              <a:t> on how to respond to an information (this is called “training” the machine learning model). </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creates these responses </a:t>
            </a:r>
            <a:r>
              <a:rPr b="1" lang="es-419" sz="1600">
                <a:solidFill>
                  <a:schemeClr val="dk1"/>
                </a:solidFill>
                <a:latin typeface="Calibri"/>
                <a:ea typeface="Calibri"/>
                <a:cs typeface="Calibri"/>
                <a:sym typeface="Calibri"/>
              </a:rPr>
              <a:t>based on previously provided information</a:t>
            </a:r>
            <a:endParaRPr b="1" sz="1600">
              <a:solidFill>
                <a:schemeClr val="dk1"/>
              </a:solidFill>
              <a:latin typeface="Calibri"/>
              <a:ea typeface="Calibri"/>
              <a:cs typeface="Calibri"/>
              <a:sym typeface="Calibri"/>
            </a:endParaRPr>
          </a:p>
          <a:p>
            <a:pPr indent="0" lvl="0" marL="279400" rtl="0" algn="l">
              <a:lnSpc>
                <a:spcPct val="115000"/>
              </a:lnSpc>
              <a:spcBef>
                <a:spcPts val="1000"/>
              </a:spcBef>
              <a:spcAft>
                <a:spcPts val="1000"/>
              </a:spcAft>
              <a:buNone/>
            </a:pPr>
            <a:r>
              <a:t/>
            </a:r>
            <a:endParaRPr sz="1600">
              <a:solidFill>
                <a:schemeClr val="dk1"/>
              </a:solidFill>
              <a:latin typeface="Calibri"/>
              <a:ea typeface="Calibri"/>
              <a:cs typeface="Calibri"/>
              <a:sym typeface="Calibri"/>
            </a:endParaRPr>
          </a:p>
        </p:txBody>
      </p:sp>
      <p:sp>
        <p:nvSpPr>
          <p:cNvPr id="99" name="Google Shape;99;p1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100" name="Google Shape;100;p14"/>
          <p:cNvPicPr preferRelativeResize="0"/>
          <p:nvPr/>
        </p:nvPicPr>
        <p:blipFill>
          <a:blip r:embed="rId3">
            <a:alphaModFix/>
          </a:blip>
          <a:stretch>
            <a:fillRect/>
          </a:stretch>
        </p:blipFill>
        <p:spPr>
          <a:xfrm>
            <a:off x="4688950" y="2853800"/>
            <a:ext cx="3859850" cy="1598675"/>
          </a:xfrm>
          <a:prstGeom prst="rect">
            <a:avLst/>
          </a:prstGeom>
          <a:noFill/>
          <a:ln cap="flat" cmpd="sng" w="9525">
            <a:solidFill>
              <a:schemeClr val="dk2"/>
            </a:solidFill>
            <a:prstDash val="solid"/>
            <a:round/>
            <a:headEnd len="sm" w="sm" type="none"/>
            <a:tailEnd len="sm" w="sm" type="none"/>
          </a:ln>
        </p:spPr>
      </p:pic>
      <p:sp>
        <p:nvSpPr>
          <p:cNvPr id="101" name="Google Shape;101;p14"/>
          <p:cNvSpPr/>
          <p:nvPr/>
        </p:nvSpPr>
        <p:spPr>
          <a:xfrm>
            <a:off x="387225" y="3029738"/>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Sentences in English and in Spanish</a:t>
            </a:r>
            <a:endParaRPr b="1" sz="1600">
              <a:solidFill>
                <a:srgbClr val="FFFFFF"/>
              </a:solidFill>
              <a:latin typeface="Calibri"/>
              <a:ea typeface="Calibri"/>
              <a:cs typeface="Calibri"/>
              <a:sym typeface="Calibri"/>
            </a:endParaRPr>
          </a:p>
        </p:txBody>
      </p:sp>
      <p:sp>
        <p:nvSpPr>
          <p:cNvPr id="102" name="Google Shape;102;p14"/>
          <p:cNvSpPr/>
          <p:nvPr/>
        </p:nvSpPr>
        <p:spPr>
          <a:xfrm>
            <a:off x="2451550" y="3029738"/>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103" name="Google Shape;103;p14"/>
          <p:cNvSpPr txBox="1"/>
          <p:nvPr/>
        </p:nvSpPr>
        <p:spPr>
          <a:xfrm>
            <a:off x="1973488" y="3354763"/>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104" name="Google Shape;104;p14"/>
          <p:cNvPicPr preferRelativeResize="0"/>
          <p:nvPr/>
        </p:nvPicPr>
        <p:blipFill>
          <a:blip r:embed="rId4">
            <a:alphaModFix/>
          </a:blip>
          <a:stretch>
            <a:fillRect/>
          </a:stretch>
        </p:blipFill>
        <p:spPr>
          <a:xfrm>
            <a:off x="2927800" y="3540012"/>
            <a:ext cx="554100" cy="554100"/>
          </a:xfrm>
          <a:prstGeom prst="rect">
            <a:avLst/>
          </a:prstGeom>
          <a:noFill/>
          <a:ln>
            <a:noFill/>
          </a:ln>
        </p:spPr>
      </p:pic>
      <p:sp>
        <p:nvSpPr>
          <p:cNvPr id="105" name="Google Shape;105;p14"/>
          <p:cNvSpPr txBox="1"/>
          <p:nvPr/>
        </p:nvSpPr>
        <p:spPr>
          <a:xfrm>
            <a:off x="4125125" y="337610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11" name="Google Shape;111;p15"/>
          <p:cNvSpPr txBox="1"/>
          <p:nvPr/>
        </p:nvSpPr>
        <p:spPr>
          <a:xfrm>
            <a:off x="760075" y="836725"/>
            <a:ext cx="739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a:t>
            </a:r>
            <a:r>
              <a:rPr lang="es-419" sz="1600">
                <a:latin typeface="Calibri"/>
                <a:ea typeface="Calibri"/>
                <a:cs typeface="Calibri"/>
                <a:sym typeface="Calibri"/>
              </a:rPr>
              <a:t>: I have some points and I know that, usually, points belong to two groups (</a:t>
            </a:r>
            <a:r>
              <a:rPr b="1" lang="es-419" sz="1600">
                <a:latin typeface="Calibri"/>
                <a:ea typeface="Calibri"/>
                <a:cs typeface="Calibri"/>
                <a:sym typeface="Calibri"/>
              </a:rPr>
              <a:t>Black </a:t>
            </a:r>
            <a:r>
              <a:rPr lang="es-419" sz="1600">
                <a:latin typeface="Calibri"/>
                <a:ea typeface="Calibri"/>
                <a:cs typeface="Calibri"/>
                <a:sym typeface="Calibri"/>
              </a:rPr>
              <a:t>and </a:t>
            </a:r>
            <a:r>
              <a:rPr b="1" lang="es-419" sz="1600">
                <a:solidFill>
                  <a:srgbClr val="FF0000"/>
                </a:solidFill>
                <a:latin typeface="Calibri"/>
                <a:ea typeface="Calibri"/>
                <a:cs typeface="Calibri"/>
                <a:sym typeface="Calibri"/>
              </a:rPr>
              <a:t>Red</a:t>
            </a:r>
            <a:r>
              <a:rPr b="1" lang="es-419" sz="1600">
                <a:latin typeface="Calibri"/>
                <a:ea typeface="Calibri"/>
                <a:cs typeface="Calibri"/>
                <a:sym typeface="Calibri"/>
              </a:rPr>
              <a:t>)</a:t>
            </a:r>
            <a:r>
              <a:rPr lang="es-419" sz="1600">
                <a:latin typeface="Calibri"/>
                <a:ea typeface="Calibri"/>
                <a:cs typeface="Calibri"/>
                <a:sym typeface="Calibri"/>
              </a:rPr>
              <a:t>. I</a:t>
            </a:r>
            <a:r>
              <a:rPr lang="es-419" sz="1600">
                <a:latin typeface="Calibri"/>
                <a:ea typeface="Calibri"/>
                <a:cs typeface="Calibri"/>
                <a:sym typeface="Calibri"/>
              </a:rPr>
              <a:t> want to design a system that classifies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b="1"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p:txBody>
      </p:sp>
      <p:cxnSp>
        <p:nvCxnSpPr>
          <p:cNvPr id="112" name="Google Shape;112;p15"/>
          <p:cNvCxnSpPr/>
          <p:nvPr/>
        </p:nvCxnSpPr>
        <p:spPr>
          <a:xfrm flipH="1">
            <a:off x="4256946" y="1985344"/>
            <a:ext cx="4800" cy="26469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5"/>
          <p:cNvCxnSpPr/>
          <p:nvPr/>
        </p:nvCxnSpPr>
        <p:spPr>
          <a:xfrm flipH="1">
            <a:off x="2652192" y="3242713"/>
            <a:ext cx="3232500" cy="15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5"/>
          <p:cNvSpPr txBox="1"/>
          <p:nvPr/>
        </p:nvSpPr>
        <p:spPr>
          <a:xfrm>
            <a:off x="5778143" y="3115939"/>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X</a:t>
            </a:r>
            <a:endParaRPr>
              <a:latin typeface="Calibri"/>
              <a:ea typeface="Calibri"/>
              <a:cs typeface="Calibri"/>
              <a:sym typeface="Calibri"/>
            </a:endParaRPr>
          </a:p>
        </p:txBody>
      </p:sp>
      <p:sp>
        <p:nvSpPr>
          <p:cNvPr id="115" name="Google Shape;115;p15"/>
          <p:cNvSpPr txBox="1"/>
          <p:nvPr/>
        </p:nvSpPr>
        <p:spPr>
          <a:xfrm>
            <a:off x="3852751" y="170335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Y</a:t>
            </a:r>
            <a:endParaRPr>
              <a:latin typeface="Calibri"/>
              <a:ea typeface="Calibri"/>
              <a:cs typeface="Calibri"/>
              <a:sym typeface="Calibri"/>
            </a:endParaRPr>
          </a:p>
        </p:txBody>
      </p:sp>
      <p:sp>
        <p:nvSpPr>
          <p:cNvPr id="116" name="Google Shape;116;p15"/>
          <p:cNvSpPr txBox="1"/>
          <p:nvPr/>
        </p:nvSpPr>
        <p:spPr>
          <a:xfrm>
            <a:off x="5241947" y="27160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17" name="Google Shape;117;p15"/>
          <p:cNvSpPr txBox="1"/>
          <p:nvPr/>
        </p:nvSpPr>
        <p:spPr>
          <a:xfrm>
            <a:off x="5394347" y="28684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18" name="Google Shape;118;p15"/>
          <p:cNvSpPr txBox="1"/>
          <p:nvPr/>
        </p:nvSpPr>
        <p:spPr>
          <a:xfrm>
            <a:off x="3543747" y="2150063"/>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19" name="Google Shape;119;p15"/>
          <p:cNvSpPr txBox="1"/>
          <p:nvPr/>
        </p:nvSpPr>
        <p:spPr>
          <a:xfrm>
            <a:off x="3586572" y="337100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0" name="Google Shape;120;p15"/>
          <p:cNvSpPr txBox="1"/>
          <p:nvPr/>
        </p:nvSpPr>
        <p:spPr>
          <a:xfrm>
            <a:off x="3448547" y="24385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1" name="Google Shape;121;p15"/>
          <p:cNvSpPr txBox="1"/>
          <p:nvPr/>
        </p:nvSpPr>
        <p:spPr>
          <a:xfrm>
            <a:off x="3852747" y="343220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2" name="Google Shape;122;p15"/>
          <p:cNvSpPr txBox="1"/>
          <p:nvPr/>
        </p:nvSpPr>
        <p:spPr>
          <a:xfrm>
            <a:off x="3852747" y="27160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3" name="Google Shape;123;p15"/>
          <p:cNvSpPr txBox="1"/>
          <p:nvPr/>
        </p:nvSpPr>
        <p:spPr>
          <a:xfrm>
            <a:off x="3277572" y="27772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4" name="Google Shape;124;p15"/>
          <p:cNvSpPr txBox="1"/>
          <p:nvPr/>
        </p:nvSpPr>
        <p:spPr>
          <a:xfrm>
            <a:off x="4623947" y="3707925"/>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5" name="Google Shape;125;p15"/>
          <p:cNvSpPr txBox="1"/>
          <p:nvPr/>
        </p:nvSpPr>
        <p:spPr>
          <a:xfrm>
            <a:off x="4932947" y="23773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6" name="Google Shape;126;p15"/>
          <p:cNvSpPr txBox="1"/>
          <p:nvPr/>
        </p:nvSpPr>
        <p:spPr>
          <a:xfrm>
            <a:off x="4825947" y="2886238"/>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7" name="Google Shape;127;p15"/>
          <p:cNvSpPr txBox="1"/>
          <p:nvPr/>
        </p:nvSpPr>
        <p:spPr>
          <a:xfrm>
            <a:off x="4673547" y="25297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33" name="Google Shape;133;p16"/>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b="1"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Traditional approach - expert knowledge: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Since </a:t>
            </a:r>
            <a:r>
              <a:rPr lang="es-419" sz="1600">
                <a:latin typeface="Calibri"/>
                <a:ea typeface="Calibri"/>
                <a:cs typeface="Calibri"/>
                <a:sym typeface="Calibri"/>
              </a:rPr>
              <a:t>I have years of experience working with Black and Red groups, I know that points with X&gt;3 usually belong to the Red group. Then, I write the following rule “If </a:t>
            </a:r>
            <a:r>
              <a:rPr lang="es-419" sz="1600">
                <a:solidFill>
                  <a:srgbClr val="FF0000"/>
                </a:solidFill>
                <a:latin typeface="Calibri"/>
                <a:ea typeface="Calibri"/>
                <a:cs typeface="Calibri"/>
                <a:sym typeface="Calibri"/>
              </a:rPr>
              <a:t>X&gt;3</a:t>
            </a:r>
            <a:r>
              <a:rPr lang="es-419" sz="1600">
                <a:latin typeface="Calibri"/>
                <a:ea typeface="Calibri"/>
                <a:cs typeface="Calibri"/>
                <a:sym typeface="Calibri"/>
              </a:rPr>
              <a:t>, the new point belongs to the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 </a:t>
            </a:r>
            <a:r>
              <a:rPr lang="es-419" sz="1600">
                <a:solidFill>
                  <a:schemeClr val="dk1"/>
                </a:solidFill>
                <a:latin typeface="Calibri"/>
                <a:ea typeface="Calibri"/>
                <a:cs typeface="Calibri"/>
                <a:sym typeface="Calibri"/>
              </a:rPr>
              <a:t>→ </a:t>
            </a:r>
            <a:r>
              <a:rPr b="1" i="1" lang="es-419" sz="1600">
                <a:solidFill>
                  <a:schemeClr val="dk1"/>
                </a:solidFill>
                <a:latin typeface="Calibri"/>
                <a:ea typeface="Calibri"/>
                <a:cs typeface="Calibri"/>
                <a:sym typeface="Calibri"/>
              </a:rPr>
              <a:t>handcrafted rules based on experience</a:t>
            </a:r>
            <a:endParaRPr b="1" sz="1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39" name="Google Shape;139;p17"/>
          <p:cNvSpPr txBox="1"/>
          <p:nvPr/>
        </p:nvSpPr>
        <p:spPr>
          <a:xfrm>
            <a:off x="760075" y="836725"/>
            <a:ext cx="739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Traditional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Since I have years of experience working with Black and Red groups, I know that points with X&gt;3 usually belong to the Red group. Then, I write the following rule “If X&gt;3, the new point belongs to the Red group” → </a:t>
            </a:r>
            <a:r>
              <a:rPr i="1" lang="es-419" sz="1600">
                <a:solidFill>
                  <a:schemeClr val="dk1"/>
                </a:solidFill>
                <a:latin typeface="Calibri"/>
                <a:ea typeface="Calibri"/>
                <a:cs typeface="Calibri"/>
                <a:sym typeface="Calibri"/>
              </a:rPr>
              <a:t>handcrafted rules based on experience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new point, just </a:t>
            </a:r>
            <a:r>
              <a:rPr b="1" lang="es-419" sz="1600">
                <a:latin typeface="Calibri"/>
                <a:ea typeface="Calibri"/>
                <a:cs typeface="Calibri"/>
                <a:sym typeface="Calibri"/>
              </a:rPr>
              <a:t>follow my handcrafted rule</a:t>
            </a:r>
            <a:r>
              <a:rPr lang="es-419" sz="1600">
                <a:latin typeface="Calibri"/>
                <a:ea typeface="Calibri"/>
                <a:cs typeface="Calibri"/>
                <a:sym typeface="Calibri"/>
              </a:rPr>
              <a:t> to place it in the Black or Red group</a:t>
            </a:r>
            <a:endParaRPr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s-419" sz="1600">
                <a:latin typeface="Calibri"/>
                <a:ea typeface="Calibri"/>
                <a:cs typeface="Calibri"/>
                <a:sym typeface="Calibri"/>
              </a:rPr>
              <a:t>Example: new point (4, 0.5)</a:t>
            </a:r>
            <a:endParaRPr sz="1600">
              <a:latin typeface="Calibri"/>
              <a:ea typeface="Calibri"/>
              <a:cs typeface="Calibri"/>
              <a:sym typeface="Calibri"/>
            </a:endParaRPr>
          </a:p>
        </p:txBody>
      </p:sp>
      <p:cxnSp>
        <p:nvCxnSpPr>
          <p:cNvPr id="140" name="Google Shape;140;p17"/>
          <p:cNvCxnSpPr/>
          <p:nvPr/>
        </p:nvCxnSpPr>
        <p:spPr>
          <a:xfrm flipH="1">
            <a:off x="5122425" y="3194725"/>
            <a:ext cx="3600" cy="17424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7"/>
          <p:cNvCxnSpPr/>
          <p:nvPr/>
        </p:nvCxnSpPr>
        <p:spPr>
          <a:xfrm flipH="1">
            <a:off x="3937600" y="4022400"/>
            <a:ext cx="2386800" cy="90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17"/>
          <p:cNvSpPr txBox="1"/>
          <p:nvPr/>
        </p:nvSpPr>
        <p:spPr>
          <a:xfrm>
            <a:off x="6245725" y="393895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X</a:t>
            </a:r>
            <a:endParaRPr>
              <a:latin typeface="Calibri"/>
              <a:ea typeface="Calibri"/>
              <a:cs typeface="Calibri"/>
              <a:sym typeface="Calibri"/>
            </a:endParaRPr>
          </a:p>
        </p:txBody>
      </p:sp>
      <p:sp>
        <p:nvSpPr>
          <p:cNvPr id="143" name="Google Shape;143;p17"/>
          <p:cNvSpPr txBox="1"/>
          <p:nvPr/>
        </p:nvSpPr>
        <p:spPr>
          <a:xfrm>
            <a:off x="4824025" y="300910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Y</a:t>
            </a:r>
            <a:endParaRPr>
              <a:latin typeface="Calibri"/>
              <a:ea typeface="Calibri"/>
              <a:cs typeface="Calibri"/>
              <a:sym typeface="Calibri"/>
            </a:endParaRPr>
          </a:p>
        </p:txBody>
      </p:sp>
      <p:sp>
        <p:nvSpPr>
          <p:cNvPr id="144" name="Google Shape;144;p17"/>
          <p:cNvSpPr txBox="1"/>
          <p:nvPr/>
        </p:nvSpPr>
        <p:spPr>
          <a:xfrm>
            <a:off x="5849800" y="3675725"/>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SzPts val="1600"/>
              <a:buFont typeface="Calibri"/>
              <a:buChar char="●"/>
            </a:pPr>
            <a:r>
              <a:rPr b="1" lang="es-419" sz="900">
                <a:latin typeface="Calibri"/>
                <a:ea typeface="Calibri"/>
                <a:cs typeface="Calibri"/>
                <a:sym typeface="Calibri"/>
              </a:rPr>
              <a:t>(4, 0.5)</a:t>
            </a:r>
            <a:endParaRPr b="1" sz="900">
              <a:latin typeface="Calibri"/>
              <a:ea typeface="Calibri"/>
              <a:cs typeface="Calibri"/>
              <a:sym typeface="Calibri"/>
            </a:endParaRPr>
          </a:p>
        </p:txBody>
      </p:sp>
      <p:cxnSp>
        <p:nvCxnSpPr>
          <p:cNvPr id="145" name="Google Shape;145;p17"/>
          <p:cNvCxnSpPr>
            <a:stCxn id="146" idx="1"/>
          </p:cNvCxnSpPr>
          <p:nvPr/>
        </p:nvCxnSpPr>
        <p:spPr>
          <a:xfrm flipH="1">
            <a:off x="6085475" y="3138850"/>
            <a:ext cx="1490700" cy="684900"/>
          </a:xfrm>
          <a:prstGeom prst="straightConnector1">
            <a:avLst/>
          </a:prstGeom>
          <a:noFill/>
          <a:ln cap="flat" cmpd="sng" w="19050">
            <a:solidFill>
              <a:srgbClr val="000000"/>
            </a:solidFill>
            <a:prstDash val="solid"/>
            <a:round/>
            <a:headEnd len="med" w="med" type="none"/>
            <a:tailEnd len="med" w="med" type="triangle"/>
          </a:ln>
        </p:spPr>
      </p:cxnSp>
      <p:sp>
        <p:nvSpPr>
          <p:cNvPr id="146" name="Google Shape;146;p17"/>
          <p:cNvSpPr txBox="1"/>
          <p:nvPr/>
        </p:nvSpPr>
        <p:spPr>
          <a:xfrm>
            <a:off x="7576175" y="2800300"/>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NEW POINT</a:t>
            </a:r>
            <a:endParaRPr b="1"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Diseño personalizado">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